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1" r:id="rId3"/>
  </p:sldMasterIdLst>
  <p:notesMasterIdLst>
    <p:notesMasterId r:id="rId5"/>
  </p:notesMasterIdLst>
  <p:sldIdLst>
    <p:sldId id="256" r:id="rId4"/>
    <p:sldId id="259" r:id="rId6"/>
    <p:sldId id="260" r:id="rId7"/>
    <p:sldId id="261" r:id="rId8"/>
    <p:sldId id="262" r:id="rId9"/>
    <p:sldId id="263" r:id="rId10"/>
    <p:sldId id="280" r:id="rId11"/>
    <p:sldId id="265" r:id="rId12"/>
    <p:sldId id="266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12192000"/>
  <p:embeddedFontLst>
    <p:embeddedFont>
      <p:font typeface="MiSans" panose="00000500000000000000" pitchFamily="34" charset="-122"/>
      <p:regular r:id="rId25"/>
    </p:embeddedFont>
    <p:embeddedFont>
      <p:font typeface="MiSans" panose="00000500000000000000" pitchFamily="34" charset="-120"/>
      <p:regular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  <p:embeddedFont>
      <p:font typeface="等线" panose="02010600030101010101" charset="-122"/>
      <p:regular r:id="rId31"/>
    </p:embeddedFont>
  </p:embeddedFontLst>
  <p:custDataLst>
    <p:tags r:id="rId32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tags" Target="tags/tag1.xml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36.png"/><Relationship Id="rId3" Type="http://schemas.openxmlformats.org/officeDocument/2006/relationships/image" Target="../media/image20.png"/><Relationship Id="rId2" Type="http://schemas.openxmlformats.org/officeDocument/2006/relationships/image" Target="../media/image35.jpeg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5.png"/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.png"/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0:53-d0skshc75iks2gau3mm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"/>
            <a:ext cx="12192000" cy="685419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627505" y="3822700"/>
            <a:ext cx="3867150" cy="5340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algn="l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5E4230"/>
                </a:solidFill>
                <a:latin typeface="宋体" panose="02010600030101010101" pitchFamily="2" charset="-122"/>
                <a:ea typeface="宋体" panose="02010600030101010101" pitchFamily="2" charset="-122"/>
                <a:cs typeface="MiSans" panose="00000500000000000000" pitchFamily="34" charset="-120"/>
              </a:rPr>
              <a:t>讲解</a:t>
            </a:r>
            <a:r>
              <a:rPr lang="en-US" sz="2400" b="1" dirty="0">
                <a:solidFill>
                  <a:srgbClr val="5E4230"/>
                </a:solidFill>
                <a:latin typeface="宋体" panose="02010600030101010101" pitchFamily="2" charset="-122"/>
                <a:ea typeface="宋体" panose="02010600030101010101" pitchFamily="2" charset="-122"/>
                <a:cs typeface="MiSans" panose="00000500000000000000" pitchFamily="34" charset="-120"/>
              </a:rPr>
              <a:t>人</a:t>
            </a:r>
            <a:r>
              <a:rPr lang="en-US" sz="2400" dirty="0">
                <a:solidFill>
                  <a:srgbClr val="5E4230"/>
                </a:solidFill>
                <a:latin typeface="宋体" panose="02010600030101010101" pitchFamily="2" charset="-122"/>
                <a:ea typeface="宋体" panose="02010600030101010101" pitchFamily="2" charset="-122"/>
                <a:cs typeface="MiSans" panose="00000500000000000000" pitchFamily="34" charset="-120"/>
              </a:rPr>
              <a:t>：</a:t>
            </a:r>
            <a:r>
              <a:rPr lang="zh-CN" altLang="en-US" sz="2400" b="1" dirty="0">
                <a:solidFill>
                  <a:srgbClr val="5E4230"/>
                </a:solidFill>
                <a:latin typeface="宋体" panose="02010600030101010101" pitchFamily="2" charset="-122"/>
                <a:ea typeface="宋体" panose="02010600030101010101" pitchFamily="2" charset="-122"/>
                <a:cs typeface="MiSans" panose="00000500000000000000" pitchFamily="34" charset="-120"/>
              </a:rPr>
              <a:t>江杰</a:t>
            </a:r>
            <a:endParaRPr lang="zh-CN" altLang="en-US" sz="2400" b="1" dirty="0">
              <a:solidFill>
                <a:srgbClr val="5E4230"/>
              </a:solidFill>
              <a:latin typeface="宋体" panose="02010600030101010101" pitchFamily="2" charset="-122"/>
              <a:ea typeface="宋体" panose="02010600030101010101" pitchFamily="2" charset="-122"/>
              <a:cs typeface="MiSans" panose="00000500000000000000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925320" y="4912995"/>
            <a:ext cx="5014595" cy="3860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endParaRPr lang="en-US" sz="1600" dirty="0"/>
          </a:p>
        </p:txBody>
      </p:sp>
      <p:pic>
        <p:nvPicPr>
          <p:cNvPr id="5" name="Image 1" descr="https://kimi-img.moonshot.cn/pub/slides/slides_tmpl/image/25-05-30-14:20:40-d0skse475iks2gau3mj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05" y="6319520"/>
            <a:ext cx="1450975" cy="2070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842770" y="2072640"/>
            <a:ext cx="6026785" cy="14976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4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梁启超家书里的教育密码</a:t>
            </a:r>
            <a:endParaRPr lang="en-US" sz="1600" dirty="0"/>
          </a:p>
        </p:txBody>
      </p:sp>
      <p:pic>
        <p:nvPicPr>
          <p:cNvPr id="7" name="Image 2" descr="https://kimi-img.moonshot.cn/pub/slides/slides_tmpl/image/25-05-30-14:20:41-d0sksec75iks2gau3mk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860" y="4356735"/>
            <a:ext cx="2536190" cy="1071245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05-30-14:20:41-d0sksec75iks2gau3mk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085" y="4183380"/>
            <a:ext cx="1534160" cy="647700"/>
          </a:xfrm>
          <a:prstGeom prst="rect">
            <a:avLst/>
          </a:prstGeom>
        </p:spPr>
      </p:pic>
      <p:sp>
        <p:nvSpPr>
          <p:cNvPr id="9" name="Shape 3"/>
          <p:cNvSpPr/>
          <p:nvPr/>
        </p:nvSpPr>
        <p:spPr>
          <a:xfrm flipH="1">
            <a:off x="2285365" y="6424295"/>
            <a:ext cx="9350375" cy="0"/>
          </a:xfrm>
          <a:prstGeom prst="line">
            <a:avLst/>
          </a:prstGeom>
          <a:noFill/>
          <a:ln w="16510">
            <a:solidFill>
              <a:srgbClr val="C00000"/>
            </a:solidFill>
            <a:prstDash val="solid"/>
            <a:headEnd type="none"/>
            <a:tailEnd type="none"/>
          </a:ln>
        </p:spPr>
      </p:sp>
      <p:pic>
        <p:nvPicPr>
          <p:cNvPr id="10" name="Image 4" descr="https://kimi-img.moonshot.cn/pub/slides/slides_tmpl/image/25-05-30-14:20:40-d0skse475iks2gau3mj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0655" y="269875"/>
            <a:ext cx="1450975" cy="207010"/>
          </a:xfrm>
          <a:prstGeom prst="rect">
            <a:avLst/>
          </a:prstGeom>
        </p:spPr>
      </p:pic>
      <p:pic>
        <p:nvPicPr>
          <p:cNvPr id="11" name="Image 5" descr="https://kimi-img.moonshot.cn/pub/slides/slides_tmpl/image/25-05-30-14:20:41-d0sksec75iks2gau3mk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705" y="1694815"/>
            <a:ext cx="908050" cy="9080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1:01-d0sksjc75iks2gau3mq0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5-30-14:21:58-d0skt1k75iks2gau3n4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" y="0"/>
            <a:ext cx="12125960" cy="685800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5-30-14:21:28-d0sksq475iks2gau3mv0.png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248015" y="-593725"/>
            <a:ext cx="3943985" cy="4742815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>
            <a:off x="3275965" y="1973580"/>
            <a:ext cx="3714115" cy="3746500"/>
          </a:xfrm>
          <a:prstGeom prst="rect">
            <a:avLst/>
          </a:prstGeom>
          <a:solidFill>
            <a:srgbClr val="FFFFFF"/>
          </a:solidFill>
          <a:ln w="19050">
            <a:solidFill>
              <a:srgbClr val="5E4230"/>
            </a:solidFill>
            <a:prstDash val="solid"/>
          </a:ln>
        </p:spPr>
      </p:sp>
      <p:sp>
        <p:nvSpPr>
          <p:cNvPr id="6" name="Text 1"/>
          <p:cNvSpPr/>
          <p:nvPr/>
        </p:nvSpPr>
        <p:spPr>
          <a:xfrm>
            <a:off x="3275965" y="1973580"/>
            <a:ext cx="3714115" cy="374650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Shape 2"/>
          <p:cNvSpPr/>
          <p:nvPr/>
        </p:nvSpPr>
        <p:spPr>
          <a:xfrm>
            <a:off x="7569835" y="1973580"/>
            <a:ext cx="3714115" cy="3746500"/>
          </a:xfrm>
          <a:prstGeom prst="rect">
            <a:avLst/>
          </a:prstGeom>
          <a:solidFill>
            <a:srgbClr val="FFFFFF"/>
          </a:solidFill>
          <a:ln w="19050">
            <a:solidFill>
              <a:srgbClr val="5E4230"/>
            </a:solidFill>
            <a:prstDash val="solid"/>
          </a:ln>
        </p:spPr>
      </p:sp>
      <p:sp>
        <p:nvSpPr>
          <p:cNvPr id="8" name="Text 3"/>
          <p:cNvSpPr/>
          <p:nvPr/>
        </p:nvSpPr>
        <p:spPr>
          <a:xfrm>
            <a:off x="7569835" y="1973580"/>
            <a:ext cx="3714115" cy="374650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Shape 4"/>
          <p:cNvSpPr/>
          <p:nvPr/>
        </p:nvSpPr>
        <p:spPr>
          <a:xfrm flipV="1">
            <a:off x="3275965" y="1069340"/>
            <a:ext cx="3714115" cy="904240"/>
          </a:xfrm>
          <a:prstGeom prst="rect">
            <a:avLst/>
          </a:prstGeom>
          <a:solidFill>
            <a:srgbClr val="FFFFFF"/>
          </a:solidFill>
          <a:ln w="19050">
            <a:solidFill>
              <a:srgbClr val="5E4230"/>
            </a:solidFill>
            <a:prstDash val="solid"/>
          </a:ln>
        </p:spPr>
      </p:sp>
      <p:sp>
        <p:nvSpPr>
          <p:cNvPr id="10" name="Text 5"/>
          <p:cNvSpPr/>
          <p:nvPr/>
        </p:nvSpPr>
        <p:spPr>
          <a:xfrm>
            <a:off x="3275965" y="1069340"/>
            <a:ext cx="3714115" cy="9042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3589655" y="1158875"/>
            <a:ext cx="3399790" cy="5835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尊重子女的选择</a:t>
            </a:r>
            <a:endParaRPr lang="en-US" sz="32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3523615" y="1972310"/>
            <a:ext cx="492760" cy="497840"/>
          </a:xfrm>
          <a:prstGeom prst="ellipse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53000">
                <a:srgbClr val="C00000"/>
              </a:gs>
              <a:gs pos="100000">
                <a:srgbClr val="C00000"/>
              </a:gs>
            </a:gsLst>
            <a:lin ang="0" scaled="1"/>
          </a:gradFill>
        </p:spPr>
      </p:sp>
      <p:sp>
        <p:nvSpPr>
          <p:cNvPr id="13" name="Text 8"/>
          <p:cNvSpPr/>
          <p:nvPr/>
        </p:nvSpPr>
        <p:spPr>
          <a:xfrm>
            <a:off x="3648075" y="2273935"/>
            <a:ext cx="492760" cy="4978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3432175" y="2089150"/>
            <a:ext cx="675005" cy="2647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b="1" i="1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01</a:t>
            </a: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 flipV="1">
            <a:off x="7569835" y="1069340"/>
            <a:ext cx="3714115" cy="904240"/>
          </a:xfrm>
          <a:prstGeom prst="rect">
            <a:avLst/>
          </a:prstGeom>
          <a:solidFill>
            <a:srgbClr val="FFFFFF"/>
          </a:solidFill>
          <a:ln w="19050">
            <a:solidFill>
              <a:srgbClr val="5E4230"/>
            </a:solidFill>
            <a:prstDash val="solid"/>
          </a:ln>
        </p:spPr>
      </p:sp>
      <p:sp>
        <p:nvSpPr>
          <p:cNvPr id="16" name="Text 11"/>
          <p:cNvSpPr/>
          <p:nvPr/>
        </p:nvSpPr>
        <p:spPr>
          <a:xfrm>
            <a:off x="7569835" y="1069340"/>
            <a:ext cx="3714115" cy="9042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7" name="Text 12"/>
          <p:cNvSpPr/>
          <p:nvPr/>
        </p:nvSpPr>
        <p:spPr>
          <a:xfrm>
            <a:off x="7883525" y="1158875"/>
            <a:ext cx="2974340" cy="5835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因性之所近</a:t>
            </a:r>
            <a:endParaRPr lang="en-US" sz="32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7883525" y="1971675"/>
            <a:ext cx="492760" cy="497840"/>
          </a:xfrm>
          <a:prstGeom prst="ellipse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53000">
                <a:srgbClr val="C00000"/>
              </a:gs>
              <a:gs pos="100000">
                <a:srgbClr val="C00000"/>
              </a:gs>
            </a:gsLst>
            <a:lin ang="0" scaled="1"/>
          </a:gradFill>
        </p:spPr>
      </p:sp>
      <p:sp>
        <p:nvSpPr>
          <p:cNvPr id="19" name="Text 14"/>
          <p:cNvSpPr/>
          <p:nvPr/>
        </p:nvSpPr>
        <p:spPr>
          <a:xfrm>
            <a:off x="7937500" y="1971675"/>
            <a:ext cx="492760" cy="4978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Text 15"/>
          <p:cNvSpPr/>
          <p:nvPr/>
        </p:nvSpPr>
        <p:spPr>
          <a:xfrm>
            <a:off x="7755255" y="2009140"/>
            <a:ext cx="675005" cy="2647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b="1" i="1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02</a:t>
            </a:r>
            <a:endParaRPr lang="en-US" sz="1600" dirty="0"/>
          </a:p>
        </p:txBody>
      </p:sp>
      <p:sp>
        <p:nvSpPr>
          <p:cNvPr id="22" name="Shape 17"/>
          <p:cNvSpPr/>
          <p:nvPr/>
        </p:nvSpPr>
        <p:spPr>
          <a:xfrm>
            <a:off x="3589655" y="3064510"/>
            <a:ext cx="3087370" cy="231013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23" name="Text 18"/>
          <p:cNvSpPr/>
          <p:nvPr/>
        </p:nvSpPr>
        <p:spPr>
          <a:xfrm>
            <a:off x="3432175" y="2469515"/>
            <a:ext cx="3244850" cy="2310130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indent="0" algn="just">
              <a:lnSpc>
                <a:spcPct val="130000"/>
              </a:lnSpc>
              <a:buNone/>
            </a:pP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梁启超在给次女梁思庄的信中说“</a:t>
            </a: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不必泥定吾言，汝凡百斟酌自主</a:t>
            </a: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”，充分尊重她的专业选择。</a:t>
            </a:r>
            <a:endParaRPr lang="en-US" sz="28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24" name="Shape 19"/>
          <p:cNvSpPr/>
          <p:nvPr/>
        </p:nvSpPr>
        <p:spPr>
          <a:xfrm>
            <a:off x="7883525" y="3064510"/>
            <a:ext cx="3087370" cy="235331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25" name="Text 20"/>
          <p:cNvSpPr/>
          <p:nvPr/>
        </p:nvSpPr>
        <p:spPr>
          <a:xfrm>
            <a:off x="7755255" y="2447925"/>
            <a:ext cx="3233420" cy="2353310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algn="just">
              <a:lnSpc>
                <a:spcPct val="130000"/>
              </a:lnSpc>
              <a:buClrTx/>
              <a:buSzTx/>
              <a:buFontTx/>
              <a:buNone/>
            </a:pP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他主张“</a:t>
            </a: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学问因性之所近</a:t>
            </a: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”，认为这样才能事半功倍，最终梁思庄成为图书馆学领域的权威专家。</a:t>
            </a:r>
            <a:endParaRPr lang="en-US" sz="28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pic>
        <p:nvPicPr>
          <p:cNvPr id="26" name="Image 3" descr="https://kimi-img.moonshot.cn/pub/slides/slides_tmpl/image/25-05-30-14:20:41-d0sksec75iks2gau3mk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15" y="4961255"/>
            <a:ext cx="2536190" cy="1718310"/>
          </a:xfrm>
          <a:prstGeom prst="rect">
            <a:avLst/>
          </a:prstGeom>
        </p:spPr>
      </p:pic>
      <p:pic>
        <p:nvPicPr>
          <p:cNvPr id="27" name="Image 4" descr="https://kimi-img.moonshot.cn/pub/slides/slides_tmpl/image/25-05-30-14:20:41-d0sksec75iks2gau3mk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340" y="4787900"/>
            <a:ext cx="1534160" cy="1039495"/>
          </a:xfrm>
          <a:prstGeom prst="rect">
            <a:avLst/>
          </a:prstGeom>
        </p:spPr>
      </p:pic>
      <p:pic>
        <p:nvPicPr>
          <p:cNvPr id="28" name="Image 5" descr="https://kimi-img.moonshot.cn/pub/slides/slides_tmpl/image/25-05-30-14:20:53-d0skshc75iks2gau3ml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00000">
            <a:off x="579755" y="881380"/>
            <a:ext cx="439420" cy="460375"/>
          </a:xfrm>
          <a:prstGeom prst="rect">
            <a:avLst/>
          </a:prstGeom>
        </p:spPr>
      </p:pic>
      <p:pic>
        <p:nvPicPr>
          <p:cNvPr id="29" name="Image 6" descr="https://kimi-img.moonshot.cn/pub/slides/slides_tmpl/image/25-05-30-14:20:53-d0skshc75iks2gau3mn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605" y="2559050"/>
            <a:ext cx="1101090" cy="41656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55575" y="127000"/>
            <a:ext cx="5476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sz="2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以 “尊重” 为原则的成长引导</a:t>
            </a:r>
            <a:endParaRPr lang="en-US" sz="28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1:01-d0sksjc75iks2gau3mq0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 rot="10800000">
            <a:off x="0" y="1581785"/>
            <a:ext cx="12192635" cy="5204460"/>
          </a:xfrm>
          <a:prstGeom prst="rect">
            <a:avLst/>
          </a:prstGeom>
          <a:gradFill flip="none" rotWithShape="1">
            <a:gsLst>
              <a:gs pos="0">
                <a:srgbClr val="EBE7E2">
                  <a:alpha val="33000"/>
                </a:srgbClr>
              </a:gs>
              <a:gs pos="100000">
                <a:srgbClr val="BDA08D">
                  <a:alpha val="24000"/>
                </a:srgbClr>
              </a:gs>
            </a:gsLst>
            <a:lin ang="5400000" scaled="1"/>
          </a:gradFill>
        </p:spPr>
      </p:sp>
      <p:sp>
        <p:nvSpPr>
          <p:cNvPr id="4" name="Text 1"/>
          <p:cNvSpPr/>
          <p:nvPr/>
        </p:nvSpPr>
        <p:spPr>
          <a:xfrm rot="10800000">
            <a:off x="0" y="1581785"/>
            <a:ext cx="12192635" cy="52044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5" name="Image 1" descr="https://kimi-img.moonshot.cn/pub/slides/slides_tmpl/image/25-05-30-14:21:28-d0sksq475iks2gau3mv0.png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248015" y="-593725"/>
            <a:ext cx="3943985" cy="474281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891790" y="2890520"/>
            <a:ext cx="1032510" cy="9144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4800" i="1" dirty="0">
                <a:gradFill flip="none" rotWithShape="0">
                  <a:gsLst>
                    <a:gs pos="0">
                      <a:srgbClr val="C00000">
                        <a:alpha val="0"/>
                      </a:srgbClr>
                    </a:gs>
                    <a:gs pos="33000">
                      <a:srgbClr val="C00000">
                        <a:alpha val="0"/>
                      </a:srgbClr>
                    </a:gs>
                    <a:gs pos="67000">
                      <a:srgbClr val="C00000">
                        <a:alpha val="32000"/>
                      </a:srgbClr>
                    </a:gs>
                    <a:gs pos="100000">
                      <a:srgbClr val="FFFFFF"/>
                    </a:gs>
                  </a:gsLst>
                  <a:lin ang="20100000" scaled="1"/>
                </a:gra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01</a:t>
            </a:r>
            <a:endParaRPr lang="en-US" sz="1600" dirty="0"/>
          </a:p>
        </p:txBody>
      </p:sp>
      <p:sp>
        <p:nvSpPr>
          <p:cNvPr id="7" name="Shape 3"/>
          <p:cNvSpPr/>
          <p:nvPr/>
        </p:nvSpPr>
        <p:spPr>
          <a:xfrm>
            <a:off x="592455" y="4474845"/>
            <a:ext cx="3466465" cy="206756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8" name="Text 4"/>
          <p:cNvSpPr/>
          <p:nvPr/>
        </p:nvSpPr>
        <p:spPr>
          <a:xfrm>
            <a:off x="592455" y="4474845"/>
            <a:ext cx="3466465" cy="2067560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24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尽管内心担忧，梁启超依然全力支持三子梁思忠投身军旅和小女儿梁思宁参加革命。</a:t>
            </a:r>
            <a:endParaRPr lang="en-US" sz="24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9" name="Text 5"/>
          <p:cNvSpPr/>
          <p:nvPr/>
        </p:nvSpPr>
        <p:spPr>
          <a:xfrm>
            <a:off x="495935" y="4077970"/>
            <a:ext cx="3509010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全力支持子女的选择</a:t>
            </a:r>
            <a:endParaRPr lang="en-US" sz="24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4368800" y="4474845"/>
            <a:ext cx="3466465" cy="206756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1" name="Text 7"/>
          <p:cNvSpPr/>
          <p:nvPr/>
        </p:nvSpPr>
        <p:spPr>
          <a:xfrm>
            <a:off x="4368800" y="4474845"/>
            <a:ext cx="3466465" cy="2067560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algn="just">
              <a:lnSpc>
                <a:spcPct val="120000"/>
              </a:lnSpc>
              <a:buClrTx/>
              <a:buSzTx/>
              <a:buFontTx/>
              <a:buNone/>
            </a:pPr>
            <a:r>
              <a:rPr lang="en-US" sz="24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他在信中提醒梁思忠“</a:t>
            </a:r>
            <a:r>
              <a:rPr lang="en-US" sz="24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时局复杂，需审慎行事</a:t>
            </a:r>
            <a:r>
              <a:rPr lang="en-US" sz="24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”，体现了他对子女的全面关怀。</a:t>
            </a:r>
            <a:endParaRPr lang="en-US" sz="24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4272280" y="4077970"/>
            <a:ext cx="3509010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提醒审慎行事</a:t>
            </a:r>
            <a:endParaRPr lang="en-US" sz="24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8145780" y="4474845"/>
            <a:ext cx="3466465" cy="206756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4" name="Text 10"/>
          <p:cNvSpPr/>
          <p:nvPr/>
        </p:nvSpPr>
        <p:spPr>
          <a:xfrm>
            <a:off x="8145780" y="4474845"/>
            <a:ext cx="3796030" cy="2067560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algn="just">
              <a:lnSpc>
                <a:spcPct val="120000"/>
              </a:lnSpc>
              <a:buClrTx/>
              <a:buSzTx/>
              <a:buFontTx/>
              <a:buNone/>
            </a:pPr>
            <a:r>
              <a:rPr lang="en-US" sz="24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梁启超以“</a:t>
            </a:r>
            <a:r>
              <a:rPr lang="en-US" sz="24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为社会有所贡献</a:t>
            </a:r>
            <a:r>
              <a:rPr lang="en-US" sz="24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”为最高准则，践行“</a:t>
            </a:r>
            <a:r>
              <a:rPr lang="en-US" sz="24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引导而非控制</a:t>
            </a:r>
            <a:r>
              <a:rPr lang="en-US" sz="24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”的教育方式，让子女在热爱的领域绽放光彩。</a:t>
            </a:r>
            <a:endParaRPr lang="en-US" sz="24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8049260" y="4077970"/>
            <a:ext cx="3509010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引导而非控制</a:t>
            </a:r>
            <a:endParaRPr lang="en-US" sz="24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6631305" y="2890520"/>
            <a:ext cx="1032510" cy="9144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4800" i="1" dirty="0">
                <a:gradFill flip="none" rotWithShape="0">
                  <a:gsLst>
                    <a:gs pos="0">
                      <a:srgbClr val="C00000">
                        <a:alpha val="0"/>
                      </a:srgbClr>
                    </a:gs>
                    <a:gs pos="33000">
                      <a:srgbClr val="C00000">
                        <a:alpha val="0"/>
                      </a:srgbClr>
                    </a:gs>
                    <a:gs pos="67000">
                      <a:srgbClr val="C00000">
                        <a:alpha val="32000"/>
                      </a:srgbClr>
                    </a:gs>
                    <a:gs pos="100000">
                      <a:srgbClr val="FFFFFF"/>
                    </a:gs>
                  </a:gsLst>
                  <a:lin ang="20100000" scaled="1"/>
                </a:gra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02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10420985" y="2890520"/>
            <a:ext cx="1032510" cy="9144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4800" i="1" dirty="0">
                <a:gradFill flip="none" rotWithShape="0">
                  <a:gsLst>
                    <a:gs pos="0">
                      <a:srgbClr val="C00000">
                        <a:alpha val="0"/>
                      </a:srgbClr>
                    </a:gs>
                    <a:gs pos="33000">
                      <a:srgbClr val="C00000">
                        <a:alpha val="0"/>
                      </a:srgbClr>
                    </a:gs>
                    <a:gs pos="67000">
                      <a:srgbClr val="C00000">
                        <a:alpha val="32000"/>
                      </a:srgbClr>
                    </a:gs>
                    <a:gs pos="100000">
                      <a:srgbClr val="FFFFFF"/>
                    </a:gs>
                  </a:gsLst>
                  <a:lin ang="20100000" scaled="1"/>
                </a:gra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03</a:t>
            </a:r>
            <a:endParaRPr lang="en-US" sz="1600" dirty="0"/>
          </a:p>
        </p:txBody>
      </p:sp>
      <p:pic>
        <p:nvPicPr>
          <p:cNvPr id="18" name="Image 2" descr="https://kimi-img.moonshot.cn/pub/slides/slides_tmpl/image/25-05-30-14:22:11-d0skt4s75iks2gau3n9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790" y="1925320"/>
            <a:ext cx="1828800" cy="1828800"/>
          </a:xfrm>
          <a:prstGeom prst="rect">
            <a:avLst/>
          </a:prstGeom>
        </p:spPr>
      </p:pic>
      <p:pic>
        <p:nvPicPr>
          <p:cNvPr id="19" name="Image 3" descr="https://kimi-img.moonshot.cn/pub/slides/slides_tmpl/image/25-05-30-14:22:12-d0skt5475iks2gau3n9g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6985" y="1925320"/>
            <a:ext cx="1828800" cy="1828800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70815" y="1092200"/>
            <a:ext cx="11116310" cy="456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把担忧藏在支持背后</a:t>
            </a:r>
            <a:endParaRPr lang="en-US" sz="1600" dirty="0"/>
          </a:p>
        </p:txBody>
      </p:sp>
      <p:sp>
        <p:nvSpPr>
          <p:cNvPr id="21" name="Shape 15"/>
          <p:cNvSpPr/>
          <p:nvPr/>
        </p:nvSpPr>
        <p:spPr>
          <a:xfrm flipH="1">
            <a:off x="170815" y="1092200"/>
            <a:ext cx="2133600" cy="0"/>
          </a:xfrm>
          <a:prstGeom prst="line">
            <a:avLst/>
          </a:prstGeom>
          <a:noFill/>
          <a:ln w="16510"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21420000" scaled="1"/>
            </a:gradFill>
            <a:prstDash val="solid"/>
            <a:headEnd type="none"/>
            <a:tailEnd type="none"/>
          </a:ln>
        </p:spPr>
      </p:sp>
      <p:pic>
        <p:nvPicPr>
          <p:cNvPr id="22" name="Image 4" descr="https://kimi-img.moonshot.cn/pub/slides/slides_tmpl/image/25-05-30-14:22:12-d0skt5475iks2gau3na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580" y="1931670"/>
            <a:ext cx="1817370" cy="1817370"/>
          </a:xfrm>
          <a:prstGeom prst="rect">
            <a:avLst/>
          </a:prstGeom>
        </p:spPr>
      </p:pic>
      <p:pic>
        <p:nvPicPr>
          <p:cNvPr id="23" name="Image 5" descr="https://kimi-img.moonshot.cn/pub/slides/slides_tmpl/image/25-05-30-14:21:00-d0sksj475iks2gau3mp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15" y="786130"/>
            <a:ext cx="913765" cy="27241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73025" y="90170"/>
            <a:ext cx="5104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sz="2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以 “尊重” 为原则的成长引导</a:t>
            </a:r>
            <a:endParaRPr lang="en-US" sz="28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1:01-d0sksjc75iks2gau3mq0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5-30-14:22:13-d0skt5c75iks2gau3nbg.png"/>
          <p:cNvPicPr>
            <a:picLocks noChangeAspect="1"/>
          </p:cNvPicPr>
          <p:nvPr/>
        </p:nvPicPr>
        <p:blipFill>
          <a:blip r:embed="rId2">
            <a:alphaModFix amt="15000"/>
          </a:blip>
          <a:srcRect t="-14735"/>
          <a:stretch>
            <a:fillRect/>
          </a:stretch>
        </p:blipFill>
        <p:spPr>
          <a:xfrm>
            <a:off x="0" y="2356044"/>
            <a:ext cx="12192000" cy="4501956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-444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BE7E2">
                  <a:alpha val="0"/>
                </a:srgbClr>
              </a:gs>
              <a:gs pos="49000">
                <a:srgbClr val="E4DBD1">
                  <a:alpha val="46000"/>
                </a:srgbClr>
              </a:gs>
              <a:gs pos="93000">
                <a:srgbClr val="B9A690">
                  <a:alpha val="77000"/>
                </a:srgbClr>
              </a:gs>
              <a:gs pos="100000">
                <a:srgbClr val="B9A690">
                  <a:alpha val="77000"/>
                </a:srgbClr>
              </a:gs>
            </a:gsLst>
            <a:lin ang="5940000" scaled="1"/>
          </a:gradFill>
        </p:spPr>
      </p:sp>
      <p:sp>
        <p:nvSpPr>
          <p:cNvPr id="5" name="Text 1"/>
          <p:cNvSpPr/>
          <p:nvPr/>
        </p:nvSpPr>
        <p:spPr>
          <a:xfrm>
            <a:off x="-4445" y="0"/>
            <a:ext cx="12192000" cy="685800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6" name="Image 2" descr="https://kimi-img.moonshot.cn/pub/slides/slides_tmpl/image/25-05-30-14:21:04-d0sksk475iks2gau3mqg.png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 flipH="1">
            <a:off x="0" y="1905"/>
            <a:ext cx="7554595" cy="6877050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3072765" y="706120"/>
            <a:ext cx="2550866" cy="5474970"/>
          </a:xfrm>
          <a:prstGeom prst="roundRect">
            <a:avLst/>
          </a:prstGeom>
          <a:gradFill flip="none" rotWithShape="1">
            <a:gsLst>
              <a:gs pos="0">
                <a:srgbClr val="D2CAC4">
                  <a:alpha val="0"/>
                </a:srgbClr>
              </a:gs>
              <a:gs pos="100000">
                <a:srgbClr val="B9A690">
                  <a:alpha val="73000"/>
                </a:srgbClr>
              </a:gs>
            </a:gsLst>
            <a:lin ang="15960000" scaled="1"/>
          </a:gradFill>
          <a:ln w="19050">
            <a:gradFill flip="none" rotWithShape="1">
              <a:gsLst>
                <a:gs pos="0">
                  <a:srgbClr val="5E4230">
                    <a:alpha val="0"/>
                  </a:srgbClr>
                </a:gs>
                <a:gs pos="99000">
                  <a:srgbClr val="5E4230"/>
                </a:gs>
                <a:gs pos="100000">
                  <a:srgbClr val="5E4230"/>
                </a:gs>
              </a:gsLst>
              <a:lin ang="15720000" scaled="1"/>
            </a:gradFill>
            <a:prstDash val="solid"/>
          </a:ln>
        </p:spPr>
      </p:sp>
      <p:sp>
        <p:nvSpPr>
          <p:cNvPr id="8" name="Text 3"/>
          <p:cNvSpPr/>
          <p:nvPr/>
        </p:nvSpPr>
        <p:spPr>
          <a:xfrm>
            <a:off x="3072765" y="706120"/>
            <a:ext cx="2550866" cy="54749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Shape 4"/>
          <p:cNvSpPr/>
          <p:nvPr/>
        </p:nvSpPr>
        <p:spPr>
          <a:xfrm>
            <a:off x="5908898" y="706120"/>
            <a:ext cx="2550866" cy="5474970"/>
          </a:xfrm>
          <a:prstGeom prst="roundRect">
            <a:avLst/>
          </a:prstGeom>
          <a:gradFill flip="none" rotWithShape="1">
            <a:gsLst>
              <a:gs pos="0">
                <a:srgbClr val="D2CAC4">
                  <a:alpha val="0"/>
                </a:srgbClr>
              </a:gs>
              <a:gs pos="100000">
                <a:srgbClr val="B9A690">
                  <a:alpha val="73000"/>
                </a:srgbClr>
              </a:gs>
            </a:gsLst>
            <a:lin ang="15960000" scaled="1"/>
          </a:gradFill>
          <a:ln w="19050">
            <a:gradFill flip="none" rotWithShape="1">
              <a:gsLst>
                <a:gs pos="0">
                  <a:srgbClr val="5E4230">
                    <a:alpha val="0"/>
                  </a:srgbClr>
                </a:gs>
                <a:gs pos="99000">
                  <a:srgbClr val="5E4230"/>
                </a:gs>
                <a:gs pos="100000">
                  <a:srgbClr val="5E4230"/>
                </a:gs>
              </a:gsLst>
              <a:lin ang="15720000" scaled="1"/>
            </a:gradFill>
            <a:prstDash val="solid"/>
          </a:ln>
        </p:spPr>
      </p:sp>
      <p:sp>
        <p:nvSpPr>
          <p:cNvPr id="10" name="Text 5"/>
          <p:cNvSpPr/>
          <p:nvPr/>
        </p:nvSpPr>
        <p:spPr>
          <a:xfrm>
            <a:off x="5908898" y="706120"/>
            <a:ext cx="2550866" cy="54749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1" name="Shape 6"/>
          <p:cNvSpPr/>
          <p:nvPr/>
        </p:nvSpPr>
        <p:spPr>
          <a:xfrm>
            <a:off x="8744514" y="706120"/>
            <a:ext cx="2550866" cy="5474970"/>
          </a:xfrm>
          <a:prstGeom prst="roundRect">
            <a:avLst/>
          </a:prstGeom>
          <a:gradFill flip="none" rotWithShape="1">
            <a:gsLst>
              <a:gs pos="0">
                <a:srgbClr val="D2CAC4">
                  <a:alpha val="0"/>
                </a:srgbClr>
              </a:gs>
              <a:gs pos="100000">
                <a:srgbClr val="B9A690">
                  <a:alpha val="73000"/>
                </a:srgbClr>
              </a:gs>
            </a:gsLst>
            <a:lin ang="15960000" scaled="1"/>
          </a:gradFill>
          <a:ln w="19050">
            <a:gradFill flip="none" rotWithShape="1">
              <a:gsLst>
                <a:gs pos="0">
                  <a:srgbClr val="5E4230">
                    <a:alpha val="0"/>
                  </a:srgbClr>
                </a:gs>
                <a:gs pos="99000">
                  <a:srgbClr val="5E4230"/>
                </a:gs>
                <a:gs pos="100000">
                  <a:srgbClr val="5E4230"/>
                </a:gs>
              </a:gsLst>
              <a:lin ang="15720000" scaled="1"/>
            </a:gradFill>
            <a:prstDash val="solid"/>
          </a:ln>
        </p:spPr>
      </p:sp>
      <p:sp>
        <p:nvSpPr>
          <p:cNvPr id="12" name="Text 7"/>
          <p:cNvSpPr/>
          <p:nvPr/>
        </p:nvSpPr>
        <p:spPr>
          <a:xfrm>
            <a:off x="8744514" y="706120"/>
            <a:ext cx="2550866" cy="547497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3" name="Shape 8"/>
          <p:cNvSpPr/>
          <p:nvPr/>
        </p:nvSpPr>
        <p:spPr>
          <a:xfrm>
            <a:off x="3414395" y="2452370"/>
            <a:ext cx="1884045" cy="269557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4" name="Text 9"/>
          <p:cNvSpPr/>
          <p:nvPr/>
        </p:nvSpPr>
        <p:spPr>
          <a:xfrm>
            <a:off x="3052445" y="2452370"/>
            <a:ext cx="2530475" cy="269557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梁启超在家书中反复叮嘱子女“</a:t>
            </a: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注意身体</a:t>
            </a: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”“</a:t>
            </a: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不可过度劳累</a:t>
            </a: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”</a:t>
            </a:r>
            <a:endParaRPr lang="en-US" sz="28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3079115" y="1727200"/>
            <a:ext cx="2562225" cy="8839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细致的健康关怀</a:t>
            </a:r>
            <a:endParaRPr lang="en-US" sz="24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6267450" y="2452370"/>
            <a:ext cx="1884045" cy="269557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7" name="Text 12"/>
          <p:cNvSpPr/>
          <p:nvPr/>
        </p:nvSpPr>
        <p:spPr>
          <a:xfrm>
            <a:off x="5939155" y="2452370"/>
            <a:ext cx="2487295" cy="2694940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algn="just">
              <a:lnSpc>
                <a:spcPct val="120000"/>
              </a:lnSpc>
              <a:buClrTx/>
              <a:buSzTx/>
              <a:buFontTx/>
              <a:buNone/>
            </a:pP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他用‘人生不如意事十常八九，要学会坦然面对’为子女构建心理安全网</a:t>
            </a:r>
            <a:endParaRPr lang="en-US" sz="28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6215380" y="1727200"/>
            <a:ext cx="1896745" cy="96901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心理安全网</a:t>
            </a:r>
            <a:endParaRPr lang="en-US" sz="24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9" name="Shape 14"/>
          <p:cNvSpPr/>
          <p:nvPr/>
        </p:nvSpPr>
        <p:spPr>
          <a:xfrm>
            <a:off x="9079865" y="2452370"/>
            <a:ext cx="1884045" cy="269557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20" name="Text 15"/>
          <p:cNvSpPr/>
          <p:nvPr/>
        </p:nvSpPr>
        <p:spPr>
          <a:xfrm>
            <a:off x="8759190" y="2452370"/>
            <a:ext cx="2511425" cy="269557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algn="just">
              <a:lnSpc>
                <a:spcPct val="120000"/>
              </a:lnSpc>
              <a:buClrTx/>
              <a:buSzTx/>
              <a:buFontTx/>
              <a:buNone/>
            </a:pP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梁启超的教育不仅关注学业，更重视子女的身心健康</a:t>
            </a:r>
            <a:endParaRPr lang="en-US" sz="28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8742045" y="1727200"/>
            <a:ext cx="2581910" cy="96901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全面的教育关怀</a:t>
            </a:r>
            <a:endParaRPr lang="en-US" sz="24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pic>
        <p:nvPicPr>
          <p:cNvPr id="22" name="Image 3" descr="https://kimi-img.moonshot.cn/pub/slides/slides_tmpl/image/25-05-30-14:20:53-d0skshc75iks2gau3m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280" y="5847715"/>
            <a:ext cx="1569720" cy="593725"/>
          </a:xfrm>
          <a:prstGeom prst="rect">
            <a:avLst/>
          </a:prstGeom>
        </p:spPr>
      </p:pic>
      <p:sp>
        <p:nvSpPr>
          <p:cNvPr id="23" name="Shape 17"/>
          <p:cNvSpPr/>
          <p:nvPr/>
        </p:nvSpPr>
        <p:spPr>
          <a:xfrm>
            <a:off x="3541395" y="1308735"/>
            <a:ext cx="541020" cy="280035"/>
          </a:xfrm>
          <a:prstGeom prst="snip2DiagRect">
            <a:avLst/>
          </a:prstGeom>
          <a:solidFill>
            <a:srgbClr val="851321"/>
          </a:solidFill>
        </p:spPr>
      </p:sp>
      <p:sp>
        <p:nvSpPr>
          <p:cNvPr id="24" name="Text 18"/>
          <p:cNvSpPr/>
          <p:nvPr/>
        </p:nvSpPr>
        <p:spPr>
          <a:xfrm>
            <a:off x="3541395" y="1308735"/>
            <a:ext cx="541020" cy="2800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01</a:t>
            </a:r>
            <a:endParaRPr lang="en-US" sz="1600" dirty="0"/>
          </a:p>
        </p:txBody>
      </p:sp>
      <p:sp>
        <p:nvSpPr>
          <p:cNvPr id="25" name="Shape 19"/>
          <p:cNvSpPr/>
          <p:nvPr/>
        </p:nvSpPr>
        <p:spPr>
          <a:xfrm>
            <a:off x="6384925" y="1308735"/>
            <a:ext cx="541020" cy="280035"/>
          </a:xfrm>
          <a:prstGeom prst="snip2DiagRect">
            <a:avLst/>
          </a:prstGeom>
          <a:solidFill>
            <a:srgbClr val="851321"/>
          </a:solidFill>
        </p:spPr>
      </p:sp>
      <p:sp>
        <p:nvSpPr>
          <p:cNvPr id="26" name="Text 20"/>
          <p:cNvSpPr/>
          <p:nvPr/>
        </p:nvSpPr>
        <p:spPr>
          <a:xfrm>
            <a:off x="6384925" y="1308735"/>
            <a:ext cx="541020" cy="2800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02</a:t>
            </a:r>
            <a:endParaRPr lang="en-US" sz="1600" dirty="0"/>
          </a:p>
        </p:txBody>
      </p:sp>
      <p:sp>
        <p:nvSpPr>
          <p:cNvPr id="27" name="Shape 21"/>
          <p:cNvSpPr/>
          <p:nvPr/>
        </p:nvSpPr>
        <p:spPr>
          <a:xfrm>
            <a:off x="9194800" y="1308735"/>
            <a:ext cx="541020" cy="280035"/>
          </a:xfrm>
          <a:prstGeom prst="snip2DiagRect">
            <a:avLst/>
          </a:prstGeom>
          <a:solidFill>
            <a:srgbClr val="851321"/>
          </a:solidFill>
        </p:spPr>
      </p:sp>
      <p:sp>
        <p:nvSpPr>
          <p:cNvPr id="28" name="Text 22"/>
          <p:cNvSpPr/>
          <p:nvPr/>
        </p:nvSpPr>
        <p:spPr>
          <a:xfrm>
            <a:off x="9194800" y="1308735"/>
            <a:ext cx="541020" cy="2800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03</a:t>
            </a:r>
            <a:endParaRPr lang="en-US" sz="1600" dirty="0"/>
          </a:p>
        </p:txBody>
      </p:sp>
      <p:pic>
        <p:nvPicPr>
          <p:cNvPr id="30" name="Image 4" descr="https://kimi-img.moonshot.cn/pub/slides/slides_tmpl/image/25-05-30-14:20:53-d0skshc75iks2gau3ml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00000">
            <a:off x="598170" y="854075"/>
            <a:ext cx="439420" cy="460375"/>
          </a:xfrm>
          <a:prstGeom prst="rect">
            <a:avLst/>
          </a:prstGeom>
        </p:spPr>
      </p:pic>
      <p:pic>
        <p:nvPicPr>
          <p:cNvPr id="31" name="Image 5" descr="https://kimi-img.moonshot.cn/pub/slides/slides_tmpl/image/25-05-30-14:20:53-d0skshc75iks2gau3m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605" y="2559050"/>
            <a:ext cx="1101090" cy="41656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-4445" y="19685"/>
            <a:ext cx="5132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sz="2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以 “尊重” 为原则的成长引导</a:t>
            </a:r>
            <a:endParaRPr lang="en-US" sz="28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0:53-d0skshc75iks2gau3mm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972050" cy="685927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444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BE7E2">
                  <a:alpha val="33000"/>
                </a:srgbClr>
              </a:gs>
              <a:gs pos="100000">
                <a:srgbClr val="DCCFBF">
                  <a:alpha val="62000"/>
                </a:srgbClr>
              </a:gs>
            </a:gsLst>
            <a:lin ang="5400000" scaled="1"/>
          </a:gradFill>
        </p:spPr>
      </p:sp>
      <p:sp>
        <p:nvSpPr>
          <p:cNvPr id="4" name="Text 1"/>
          <p:cNvSpPr/>
          <p:nvPr/>
        </p:nvSpPr>
        <p:spPr>
          <a:xfrm>
            <a:off x="-4445" y="0"/>
            <a:ext cx="12192000" cy="685800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5" name="Image 1" descr="https://kimi-img.moonshot.cn/pub/slides/slides_tmpl/image/25-05-30-14:20:40-d0skse475iks2gau3mjg.jpeg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6200000">
            <a:off x="2666365" y="-2670810"/>
            <a:ext cx="6858000" cy="1219962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05-30-14:20:53-d0skshc75iks2gau3mlg.png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52070" y="2828925"/>
            <a:ext cx="12244070" cy="440118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873365" y="1664335"/>
            <a:ext cx="1180465" cy="9220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5400" dirty="0">
                <a:solidFill>
                  <a:srgbClr val="5E4230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02</a:t>
            </a: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 flipH="1">
            <a:off x="593090" y="6446520"/>
            <a:ext cx="7437755" cy="0"/>
          </a:xfrm>
          <a:prstGeom prst="line">
            <a:avLst/>
          </a:prstGeom>
          <a:noFill/>
          <a:ln w="16510"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21420000" scaled="1"/>
            </a:gradFill>
            <a:prstDash val="solid"/>
            <a:headEnd type="none"/>
            <a:tailEnd type="none"/>
          </a:ln>
        </p:spPr>
      </p:sp>
      <p:sp>
        <p:nvSpPr>
          <p:cNvPr id="9" name="Shape 4"/>
          <p:cNvSpPr/>
          <p:nvPr/>
        </p:nvSpPr>
        <p:spPr>
          <a:xfrm flipH="1">
            <a:off x="8968740" y="6446520"/>
            <a:ext cx="2650490" cy="0"/>
          </a:xfrm>
          <a:prstGeom prst="line">
            <a:avLst/>
          </a:prstGeom>
          <a:noFill/>
          <a:ln w="16510"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10740000" scaled="1"/>
            </a:gradFill>
            <a:prstDash val="solid"/>
            <a:headEnd type="none"/>
            <a:tailEnd type="none"/>
          </a:ln>
        </p:spPr>
      </p:sp>
      <p:sp>
        <p:nvSpPr>
          <p:cNvPr id="10" name="Text 5"/>
          <p:cNvSpPr/>
          <p:nvPr/>
        </p:nvSpPr>
        <p:spPr>
          <a:xfrm>
            <a:off x="6865620" y="3195320"/>
            <a:ext cx="3752850" cy="650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2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跨越百年的家风启示</a:t>
            </a:r>
            <a:endParaRPr lang="en-US" sz="1600" dirty="0"/>
          </a:p>
        </p:txBody>
      </p:sp>
      <p:pic>
        <p:nvPicPr>
          <p:cNvPr id="11" name="Image 3" descr="https://kimi-img.moonshot.cn/pub/slides/slides_tmpl/image/25-05-30-14:20:54-d0skshk75iks2gau3m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110" y="6354445"/>
            <a:ext cx="372110" cy="219710"/>
          </a:xfrm>
          <a:prstGeom prst="rect">
            <a:avLst/>
          </a:prstGeom>
        </p:spPr>
      </p:pic>
      <p:pic>
        <p:nvPicPr>
          <p:cNvPr id="12" name="Image 4" descr="https://kimi-img.moonshot.cn/pub/slides/slides_tmpl/image/25-05-30-14:20:53-d0skshc75iks2gau3ml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00000">
            <a:off x="6750685" y="3161665"/>
            <a:ext cx="349250" cy="366395"/>
          </a:xfrm>
          <a:prstGeom prst="rect">
            <a:avLst/>
          </a:prstGeom>
        </p:spPr>
      </p:pic>
      <p:pic>
        <p:nvPicPr>
          <p:cNvPr id="13" name="Image 5" descr="https://kimi-img.moonshot.cn/pub/slides/slides_tmpl/image/25-05-30-14:20:55-d0skshs75iks2gau3m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605" y="0"/>
            <a:ext cx="4352290" cy="5608320"/>
          </a:xfrm>
          <a:prstGeom prst="rect">
            <a:avLst/>
          </a:prstGeom>
        </p:spPr>
      </p:pic>
      <p:pic>
        <p:nvPicPr>
          <p:cNvPr id="14" name="Image 6" descr="https://kimi-img.moonshot.cn/pub/slides/slides_tmpl/image/25-05-30-14:20:55-d0skshs75iks2gau3mo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185" y="3105150"/>
            <a:ext cx="2583180" cy="1724025"/>
          </a:xfrm>
          <a:prstGeom prst="rect">
            <a:avLst/>
          </a:prstGeom>
        </p:spPr>
      </p:pic>
      <p:pic>
        <p:nvPicPr>
          <p:cNvPr id="15" name="Image 7" descr="https://kimi-img.moonshot.cn/pub/slides/slides_tmpl/image/25-05-30-14:20:53-d0skshc75iks2gau3m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5270" y="538480"/>
            <a:ext cx="1331595" cy="5035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1:01-d0sksjc75iks2gau3mq0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 rot="10800000">
            <a:off x="0" y="1617980"/>
            <a:ext cx="12192635" cy="5168265"/>
          </a:xfrm>
          <a:prstGeom prst="rect">
            <a:avLst/>
          </a:prstGeom>
          <a:gradFill flip="none" rotWithShape="1">
            <a:gsLst>
              <a:gs pos="0">
                <a:srgbClr val="EBE7E2">
                  <a:alpha val="33000"/>
                </a:srgbClr>
              </a:gs>
              <a:gs pos="100000">
                <a:srgbClr val="BDA08D">
                  <a:alpha val="24000"/>
                </a:srgbClr>
              </a:gs>
            </a:gsLst>
            <a:lin ang="5400000" scaled="1"/>
          </a:gradFill>
        </p:spPr>
      </p:sp>
      <p:sp>
        <p:nvSpPr>
          <p:cNvPr id="4" name="Text 1"/>
          <p:cNvSpPr/>
          <p:nvPr/>
        </p:nvSpPr>
        <p:spPr>
          <a:xfrm rot="10800000">
            <a:off x="0" y="1617980"/>
            <a:ext cx="12192635" cy="516826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5" name="Image 1" descr="https://kimi-img.moonshot.cn/pub/slides/slides_tmpl/image/25-05-30-14:21:28-d0sksq475iks2gau3mv0.png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248015" y="-593725"/>
            <a:ext cx="3943985" cy="4742815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5970270" y="1903095"/>
            <a:ext cx="0" cy="1955800"/>
          </a:xfrm>
          <a:prstGeom prst="line">
            <a:avLst/>
          </a:prstGeom>
          <a:noFill/>
          <a:ln w="19050">
            <a:solidFill>
              <a:srgbClr val="BDA08D"/>
            </a:solidFill>
            <a:prstDash val="solid"/>
            <a:headEnd type="none"/>
            <a:tailEnd type="none"/>
          </a:ln>
        </p:spPr>
      </p:sp>
      <p:sp>
        <p:nvSpPr>
          <p:cNvPr id="7" name="Text 3"/>
          <p:cNvSpPr/>
          <p:nvPr/>
        </p:nvSpPr>
        <p:spPr>
          <a:xfrm>
            <a:off x="844550" y="1684655"/>
            <a:ext cx="1032510" cy="9144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4800" i="1" dirty="0">
                <a:gradFill flip="none" rotWithShape="0">
                  <a:gsLst>
                    <a:gs pos="0">
                      <a:srgbClr val="C00000">
                        <a:alpha val="0"/>
                      </a:srgbClr>
                    </a:gs>
                    <a:gs pos="19000">
                      <a:srgbClr val="C00000">
                        <a:alpha val="0"/>
                      </a:srgbClr>
                    </a:gs>
                    <a:gs pos="45000">
                      <a:srgbClr val="C00000">
                        <a:alpha val="32000"/>
                      </a:srgbClr>
                    </a:gs>
                    <a:gs pos="100000">
                      <a:srgbClr val="C00000"/>
                    </a:gs>
                  </a:gsLst>
                  <a:lin ang="13260000" scaled="1"/>
                </a:gra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01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831850" y="2807970"/>
            <a:ext cx="4936490" cy="148907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9" name="Text 5"/>
          <p:cNvSpPr/>
          <p:nvPr/>
        </p:nvSpPr>
        <p:spPr>
          <a:xfrm>
            <a:off x="831850" y="2807970"/>
            <a:ext cx="4936490" cy="148907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indent="0" algn="just">
              <a:lnSpc>
                <a:spcPct val="130000"/>
              </a:lnSpc>
              <a:buNone/>
            </a:pPr>
            <a:r>
              <a:rPr lang="en-US" sz="20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梁启超的教育思想既吸收了“</a:t>
            </a:r>
            <a:r>
              <a:rPr lang="en-US" sz="20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修身齐家</a:t>
            </a:r>
            <a:r>
              <a:rPr lang="en-US" sz="20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”的传统伦理精神，又融入了‘尊重个性、注重实践’的现代观念。</a:t>
            </a:r>
            <a:endParaRPr lang="en-US" sz="20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962150" y="1903095"/>
            <a:ext cx="3806190" cy="80899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体系性的教育思想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6428105" y="1684655"/>
            <a:ext cx="1032510" cy="9144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4800" i="1" dirty="0">
                <a:gradFill flip="none" rotWithShape="0">
                  <a:gsLst>
                    <a:gs pos="0">
                      <a:srgbClr val="C00000">
                        <a:alpha val="0"/>
                      </a:srgbClr>
                    </a:gs>
                    <a:gs pos="19000">
                      <a:srgbClr val="C00000">
                        <a:alpha val="0"/>
                      </a:srgbClr>
                    </a:gs>
                    <a:gs pos="45000">
                      <a:srgbClr val="C00000">
                        <a:alpha val="32000"/>
                      </a:srgbClr>
                    </a:gs>
                    <a:gs pos="100000">
                      <a:srgbClr val="C00000"/>
                    </a:gs>
                  </a:gsLst>
                  <a:lin ang="13260000" scaled="1"/>
                </a:gra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02</a:t>
            </a:r>
            <a:endParaRPr lang="en-US" sz="1600" dirty="0"/>
          </a:p>
        </p:txBody>
      </p:sp>
      <p:sp>
        <p:nvSpPr>
          <p:cNvPr id="12" name="Shape 8"/>
          <p:cNvSpPr/>
          <p:nvPr/>
        </p:nvSpPr>
        <p:spPr>
          <a:xfrm>
            <a:off x="6415405" y="2807970"/>
            <a:ext cx="4936490" cy="148907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9"/>
          <p:cNvSpPr/>
          <p:nvPr/>
        </p:nvSpPr>
        <p:spPr>
          <a:xfrm>
            <a:off x="6415405" y="2807970"/>
            <a:ext cx="4936490" cy="148907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algn="just">
              <a:lnSpc>
                <a:spcPct val="13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他通过自身言行传递精神基因，实现了传统与现代的创造性融合，为当代家风建设提供了宝贵启示。</a:t>
            </a:r>
            <a:endParaRPr lang="en-US" sz="20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7545705" y="1903095"/>
            <a:ext cx="3806190" cy="78930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以身作则的传递</a:t>
            </a:r>
            <a:endParaRPr lang="en-US" sz="1600" dirty="0"/>
          </a:p>
        </p:txBody>
      </p:sp>
      <p:sp>
        <p:nvSpPr>
          <p:cNvPr id="15" name="Shape 11"/>
          <p:cNvSpPr/>
          <p:nvPr/>
        </p:nvSpPr>
        <p:spPr>
          <a:xfrm>
            <a:off x="4947920" y="2326005"/>
            <a:ext cx="656590" cy="0"/>
          </a:xfrm>
          <a:prstGeom prst="line">
            <a:avLst/>
          </a:prstGeom>
          <a:noFill/>
          <a:ln w="12700">
            <a:solidFill>
              <a:srgbClr val="851321"/>
            </a:solidFill>
            <a:prstDash val="solid"/>
            <a:headEnd type="none"/>
            <a:tailEnd type="none"/>
          </a:ln>
        </p:spPr>
      </p:sp>
      <p:sp>
        <p:nvSpPr>
          <p:cNvPr id="16" name="Shape 12"/>
          <p:cNvSpPr/>
          <p:nvPr/>
        </p:nvSpPr>
        <p:spPr>
          <a:xfrm>
            <a:off x="10576560" y="2332990"/>
            <a:ext cx="656590" cy="0"/>
          </a:xfrm>
          <a:prstGeom prst="line">
            <a:avLst/>
          </a:prstGeom>
          <a:noFill/>
          <a:ln w="12700">
            <a:solidFill>
              <a:srgbClr val="851321"/>
            </a:solidFill>
            <a:prstDash val="solid"/>
            <a:headEnd type="none"/>
            <a:tailEnd type="none"/>
          </a:ln>
        </p:spPr>
      </p:sp>
      <p:sp>
        <p:nvSpPr>
          <p:cNvPr id="17" name="Text 13"/>
          <p:cNvSpPr/>
          <p:nvPr/>
        </p:nvSpPr>
        <p:spPr>
          <a:xfrm>
            <a:off x="754380" y="734060"/>
            <a:ext cx="11116310" cy="456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传统与现代的创造性融合</a:t>
            </a:r>
            <a:endParaRPr lang="en-US" sz="1600" dirty="0"/>
          </a:p>
        </p:txBody>
      </p:sp>
      <p:sp>
        <p:nvSpPr>
          <p:cNvPr id="18" name="Shape 14"/>
          <p:cNvSpPr/>
          <p:nvPr/>
        </p:nvSpPr>
        <p:spPr>
          <a:xfrm flipH="1">
            <a:off x="873125" y="715010"/>
            <a:ext cx="2133600" cy="0"/>
          </a:xfrm>
          <a:prstGeom prst="line">
            <a:avLst/>
          </a:prstGeom>
          <a:noFill/>
          <a:ln w="16510"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21420000" scaled="1"/>
            </a:gradFill>
            <a:prstDash val="solid"/>
            <a:headEnd type="none"/>
            <a:tailEnd type="none"/>
          </a:ln>
        </p:spPr>
      </p:sp>
      <p:pic>
        <p:nvPicPr>
          <p:cNvPr id="19" name="Image 2" descr="https://kimi-img.moonshot.cn/pub/slides/slides_tmpl/image/25-05-30-14:21:00-d0sksj475iks2gau3mp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25" y="410845"/>
            <a:ext cx="913765" cy="272415"/>
          </a:xfrm>
          <a:prstGeom prst="rect">
            <a:avLst/>
          </a:prstGeom>
        </p:spPr>
      </p:pic>
      <p:pic>
        <p:nvPicPr>
          <p:cNvPr id="20" name="Image 3" descr="https://kimi-img.moonshot.cn/pub/slides/slides_tmpl/image/25-05-30-14:21:58-d0skt1k75iks2gau3n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30" y="4443095"/>
            <a:ext cx="3444240" cy="1877695"/>
          </a:xfrm>
          <a:prstGeom prst="rect">
            <a:avLst/>
          </a:prstGeom>
        </p:spPr>
      </p:pic>
      <p:pic>
        <p:nvPicPr>
          <p:cNvPr id="21" name="Image 4" descr="https://kimi-img.moonshot.cn/pub/slides/slides_tmpl/image/25-05-30-14:21:59-d0skt1s75iks2gau3n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0830" y="4443095"/>
            <a:ext cx="3328670" cy="1877695"/>
          </a:xfrm>
          <a:prstGeom prst="rect">
            <a:avLst/>
          </a:prstGeom>
        </p:spPr>
      </p:pic>
      <p:pic>
        <p:nvPicPr>
          <p:cNvPr id="22" name="Image 5" descr="https://kimi-img.moonshot.cn/pub/slides/slides_tmpl/image/25-05-30-14:21:59-d0skt1s75iks2gau3n5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115" y="4443095"/>
            <a:ext cx="3328670" cy="18776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0:53-d0skshc75iks2gau3mm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7219950" y="0"/>
            <a:ext cx="4972050" cy="685927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5-30-14:21:39-d0sksss75iks2gau3n0g.jpeg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5-30-14:21:28-d0sksq475iks2gau3mv0.png"/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-429895"/>
            <a:ext cx="3943985" cy="4742815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05-30-14:21:28-d0sksq475iks2gau3mu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9635" y="2881630"/>
            <a:ext cx="1886585" cy="1029970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05-30-14:21:28-d0sksq475iks2gau3mu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57528" y="7024370"/>
            <a:ext cx="2786062" cy="152082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2420620" y="3049270"/>
            <a:ext cx="2929890" cy="86233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唤醒内在成长力量</a:t>
            </a:r>
            <a:endParaRPr lang="en-US" sz="1600" dirty="0"/>
          </a:p>
        </p:txBody>
      </p:sp>
      <p:sp>
        <p:nvSpPr>
          <p:cNvPr id="8" name="Shape 1"/>
          <p:cNvSpPr/>
          <p:nvPr/>
        </p:nvSpPr>
        <p:spPr>
          <a:xfrm>
            <a:off x="1131570" y="4102100"/>
            <a:ext cx="5369560" cy="149796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9" name="Text 2"/>
          <p:cNvSpPr/>
          <p:nvPr/>
        </p:nvSpPr>
        <p:spPr>
          <a:xfrm>
            <a:off x="1131570" y="3661410"/>
            <a:ext cx="5607685" cy="149796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algn="just">
              <a:lnSpc>
                <a:spcPct val="13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梁启超认为教育的关键在于唤醒子女内在的成长力量，而非简单地塑造他们。他以自身为人格模范，引导子女成长。</a:t>
            </a:r>
            <a:endParaRPr lang="en-US" sz="20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0" name="Text 3"/>
          <p:cNvSpPr/>
          <p:nvPr/>
        </p:nvSpPr>
        <p:spPr>
          <a:xfrm>
            <a:off x="1103630" y="1384935"/>
            <a:ext cx="5587365" cy="456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唤醒而非塑造的教育本质</a:t>
            </a:r>
            <a:endParaRPr lang="en-US" sz="1600" dirty="0"/>
          </a:p>
        </p:txBody>
      </p:sp>
      <p:pic>
        <p:nvPicPr>
          <p:cNvPr id="11" name="Image 5" descr="https://kimi-img.moonshot.cn/pub/slides/slides_tmpl/image/25-05-30-14:20:53-d0skshc75iks2gau3m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2880" y="5994400"/>
            <a:ext cx="1569720" cy="593725"/>
          </a:xfrm>
          <a:prstGeom prst="rect">
            <a:avLst/>
          </a:prstGeom>
        </p:spPr>
      </p:pic>
      <p:sp>
        <p:nvSpPr>
          <p:cNvPr id="12" name="Shape 4"/>
          <p:cNvSpPr/>
          <p:nvPr/>
        </p:nvSpPr>
        <p:spPr>
          <a:xfrm flipH="1">
            <a:off x="427355" y="6481445"/>
            <a:ext cx="9650095" cy="0"/>
          </a:xfrm>
          <a:prstGeom prst="line">
            <a:avLst/>
          </a:prstGeom>
          <a:noFill/>
          <a:ln w="16510">
            <a:solidFill>
              <a:srgbClr val="C00000"/>
            </a:solidFill>
            <a:prstDash val="solid"/>
            <a:headEnd type="none"/>
            <a:tailEnd type="none"/>
          </a:ln>
        </p:spPr>
      </p:sp>
      <p:pic>
        <p:nvPicPr>
          <p:cNvPr id="13" name="Image 6" descr="https://kimi-img.moonshot.cn/pub/slides/slides_tmpl/image/25-05-30-14:20:53-d0skshc75iks2gau3ml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00000">
            <a:off x="980440" y="1261745"/>
            <a:ext cx="439420" cy="460375"/>
          </a:xfrm>
          <a:prstGeom prst="rect">
            <a:avLst/>
          </a:prstGeom>
        </p:spPr>
      </p:pic>
      <p:pic>
        <p:nvPicPr>
          <p:cNvPr id="14" name="Image 7" descr="https://kimi-img.moonshot.cn/pub/slides/slides_tmpl/image/25-05-30-14:21:29-d0sksqc75iks2gau3mvg.png"/>
          <p:cNvPicPr>
            <a:picLocks noChangeAspect="1"/>
          </p:cNvPicPr>
          <p:nvPr/>
        </p:nvPicPr>
        <p:blipFill>
          <a:blip r:embed="rId7"/>
          <a:srcRect l="8" r="8"/>
          <a:stretch>
            <a:fillRect/>
          </a:stretch>
        </p:blipFill>
        <p:spPr>
          <a:xfrm>
            <a:off x="7545070" y="1484630"/>
            <a:ext cx="3173095" cy="37776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1:01-d0sksjc75iks2gau3mq0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 rot="10800000">
            <a:off x="-4445" y="0"/>
            <a:ext cx="12192000" cy="6844030"/>
          </a:xfrm>
          <a:prstGeom prst="rect">
            <a:avLst/>
          </a:prstGeom>
          <a:gradFill flip="none" rotWithShape="1">
            <a:gsLst>
              <a:gs pos="0">
                <a:srgbClr val="EBE7E2">
                  <a:alpha val="33000"/>
                </a:srgbClr>
              </a:gs>
              <a:gs pos="100000">
                <a:srgbClr val="BDA08D">
                  <a:alpha val="24000"/>
                </a:srgbClr>
              </a:gs>
            </a:gsLst>
            <a:lin ang="5400000" scaled="1"/>
          </a:gradFill>
        </p:spPr>
      </p:sp>
      <p:sp>
        <p:nvSpPr>
          <p:cNvPr id="4" name="Text 1"/>
          <p:cNvSpPr/>
          <p:nvPr/>
        </p:nvSpPr>
        <p:spPr>
          <a:xfrm rot="10800000">
            <a:off x="-4445" y="0"/>
            <a:ext cx="12192000" cy="684403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5" name="Image 1" descr="https://kimi-img.moonshot.cn/pub/slides/slides_tmpl/image/25-05-30-14:22:05-d0skt3c75iks2gau3n8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845" y="1696720"/>
            <a:ext cx="12192000" cy="245110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05-30-14:20:41-d0sksec75iks2gau3mk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310" y="2106930"/>
            <a:ext cx="1918335" cy="1299845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 flipH="1">
            <a:off x="628015" y="6446520"/>
            <a:ext cx="4191635" cy="0"/>
          </a:xfrm>
          <a:prstGeom prst="line">
            <a:avLst/>
          </a:prstGeom>
          <a:noFill/>
          <a:ln w="16510"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21420000" scaled="1"/>
            </a:gradFill>
            <a:prstDash val="solid"/>
            <a:headEnd type="none"/>
            <a:tailEnd type="none"/>
          </a:ln>
        </p:spPr>
      </p:sp>
      <p:sp>
        <p:nvSpPr>
          <p:cNvPr id="8" name="Shape 3"/>
          <p:cNvSpPr/>
          <p:nvPr/>
        </p:nvSpPr>
        <p:spPr>
          <a:xfrm flipH="1">
            <a:off x="7462520" y="6446520"/>
            <a:ext cx="4191635" cy="0"/>
          </a:xfrm>
          <a:prstGeom prst="line">
            <a:avLst/>
          </a:prstGeom>
          <a:noFill/>
          <a:ln w="16510"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10740000" scaled="1"/>
            </a:gradFill>
            <a:prstDash val="solid"/>
            <a:headEnd type="none"/>
            <a:tailEnd type="none"/>
          </a:ln>
        </p:spPr>
      </p:sp>
      <p:pic>
        <p:nvPicPr>
          <p:cNvPr id="9" name="Image 3" descr="https://kimi-img.moonshot.cn/pub/slides/slides_tmpl/image/25-05-30-14:20:54-d0skshk75iks2gau3m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940" y="6354445"/>
            <a:ext cx="372110" cy="219710"/>
          </a:xfrm>
          <a:prstGeom prst="rect">
            <a:avLst/>
          </a:prstGeom>
        </p:spPr>
      </p:pic>
      <p:sp>
        <p:nvSpPr>
          <p:cNvPr id="10" name="Shape 4"/>
          <p:cNvSpPr/>
          <p:nvPr/>
        </p:nvSpPr>
        <p:spPr>
          <a:xfrm>
            <a:off x="627380" y="4147820"/>
            <a:ext cx="3269615" cy="269557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1" name="Text 5"/>
          <p:cNvSpPr/>
          <p:nvPr/>
        </p:nvSpPr>
        <p:spPr>
          <a:xfrm>
            <a:off x="803275" y="3878580"/>
            <a:ext cx="3269615" cy="269557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algn="just">
              <a:lnSpc>
                <a:spcPct val="13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从梁启超的家书中，我们学到的第一点是人格为先，品德修养是成就事业的基础。</a:t>
            </a:r>
            <a:endParaRPr lang="en-US" sz="20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2" name="Shape 6"/>
          <p:cNvSpPr/>
          <p:nvPr/>
        </p:nvSpPr>
        <p:spPr>
          <a:xfrm>
            <a:off x="2166620" y="2921000"/>
            <a:ext cx="280035" cy="280035"/>
          </a:xfrm>
          <a:prstGeom prst="ellipse">
            <a:avLst/>
          </a:prstGeom>
          <a:solidFill>
            <a:srgbClr val="C00000"/>
          </a:solidFill>
        </p:spPr>
      </p:sp>
      <p:sp>
        <p:nvSpPr>
          <p:cNvPr id="13" name="Text 7"/>
          <p:cNvSpPr/>
          <p:nvPr/>
        </p:nvSpPr>
        <p:spPr>
          <a:xfrm>
            <a:off x="2166620" y="2921000"/>
            <a:ext cx="280035" cy="2800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1</a:t>
            </a:r>
            <a:endParaRPr lang="en-US" sz="1600" dirty="0"/>
          </a:p>
        </p:txBody>
      </p:sp>
      <p:pic>
        <p:nvPicPr>
          <p:cNvPr id="14" name="Image 4" descr="https://kimi-img.moonshot.cn/pub/slides/slides_tmpl/image/25-05-30-14:20:41-d0sksec75iks2gau3mk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935" y="1617345"/>
            <a:ext cx="1918335" cy="1299845"/>
          </a:xfrm>
          <a:prstGeom prst="rect">
            <a:avLst/>
          </a:prstGeom>
        </p:spPr>
      </p:pic>
      <p:pic>
        <p:nvPicPr>
          <p:cNvPr id="15" name="Image 5" descr="https://kimi-img.moonshot.cn/pub/slides/slides_tmpl/image/25-05-30-14:20:41-d0sksec75iks2gau3mk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065" y="897255"/>
            <a:ext cx="1918335" cy="1299845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94410" y="3467100"/>
            <a:ext cx="2411730" cy="2907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人格为先</a:t>
            </a:r>
            <a:endParaRPr lang="en-US" sz="1600" dirty="0"/>
          </a:p>
        </p:txBody>
      </p:sp>
      <p:sp>
        <p:nvSpPr>
          <p:cNvPr id="17" name="Shape 9"/>
          <p:cNvSpPr/>
          <p:nvPr/>
        </p:nvSpPr>
        <p:spPr>
          <a:xfrm>
            <a:off x="6039485" y="2244725"/>
            <a:ext cx="280035" cy="280035"/>
          </a:xfrm>
          <a:prstGeom prst="ellipse">
            <a:avLst/>
          </a:prstGeom>
          <a:solidFill>
            <a:srgbClr val="C00000"/>
          </a:solidFill>
        </p:spPr>
      </p:sp>
      <p:sp>
        <p:nvSpPr>
          <p:cNvPr id="18" name="Text 10"/>
          <p:cNvSpPr/>
          <p:nvPr/>
        </p:nvSpPr>
        <p:spPr>
          <a:xfrm>
            <a:off x="6039485" y="2244725"/>
            <a:ext cx="280035" cy="2800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2</a:t>
            </a:r>
            <a:endParaRPr lang="en-US" sz="1600" dirty="0"/>
          </a:p>
        </p:txBody>
      </p:sp>
      <p:sp>
        <p:nvSpPr>
          <p:cNvPr id="19" name="Shape 11"/>
          <p:cNvSpPr/>
          <p:nvPr/>
        </p:nvSpPr>
        <p:spPr>
          <a:xfrm>
            <a:off x="8384540" y="2955290"/>
            <a:ext cx="3779520" cy="269748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20" name="Text 12"/>
          <p:cNvSpPr/>
          <p:nvPr/>
        </p:nvSpPr>
        <p:spPr>
          <a:xfrm>
            <a:off x="8384540" y="2955290"/>
            <a:ext cx="3410585" cy="1056640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algn="just">
              <a:lnSpc>
                <a:spcPct val="13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第三点是尊重子女的选择，让他们在热爱的领域发挥才能，实现自我价值。</a:t>
            </a:r>
            <a:endParaRPr lang="en-US" sz="20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21" name="Shape 13"/>
          <p:cNvSpPr/>
          <p:nvPr/>
        </p:nvSpPr>
        <p:spPr>
          <a:xfrm>
            <a:off x="9893300" y="1585595"/>
            <a:ext cx="280035" cy="280035"/>
          </a:xfrm>
          <a:prstGeom prst="ellipse">
            <a:avLst/>
          </a:prstGeom>
          <a:solidFill>
            <a:srgbClr val="C00000"/>
          </a:solidFill>
        </p:spPr>
      </p:sp>
      <p:sp>
        <p:nvSpPr>
          <p:cNvPr id="22" name="Text 14"/>
          <p:cNvSpPr/>
          <p:nvPr/>
        </p:nvSpPr>
        <p:spPr>
          <a:xfrm>
            <a:off x="9893300" y="1585595"/>
            <a:ext cx="280035" cy="2800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3</a:t>
            </a:r>
            <a:endParaRPr lang="en-US" sz="1600" dirty="0"/>
          </a:p>
        </p:txBody>
      </p:sp>
      <p:sp>
        <p:nvSpPr>
          <p:cNvPr id="23" name="Text 15"/>
          <p:cNvSpPr/>
          <p:nvPr/>
        </p:nvSpPr>
        <p:spPr>
          <a:xfrm>
            <a:off x="8727440" y="2274570"/>
            <a:ext cx="2545080" cy="2907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尊重选择</a:t>
            </a:r>
            <a:endParaRPr lang="en-US" sz="1600" dirty="0"/>
          </a:p>
        </p:txBody>
      </p:sp>
      <p:sp>
        <p:nvSpPr>
          <p:cNvPr id="24" name="Shape 16"/>
          <p:cNvSpPr/>
          <p:nvPr/>
        </p:nvSpPr>
        <p:spPr>
          <a:xfrm>
            <a:off x="4592320" y="3658870"/>
            <a:ext cx="3178175" cy="269557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25" name="Text 17"/>
          <p:cNvSpPr/>
          <p:nvPr/>
        </p:nvSpPr>
        <p:spPr>
          <a:xfrm>
            <a:off x="4592320" y="3658870"/>
            <a:ext cx="3178175" cy="269557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algn="just">
              <a:lnSpc>
                <a:spcPct val="13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第二点是务实深耕，注重基础知识的积累，避免浮躁功利的学习态度。</a:t>
            </a:r>
            <a:endParaRPr lang="en-US" sz="20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26" name="Text 18"/>
          <p:cNvSpPr/>
          <p:nvPr/>
        </p:nvSpPr>
        <p:spPr>
          <a:xfrm>
            <a:off x="4869815" y="2957195"/>
            <a:ext cx="2592070" cy="2907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务实深耕</a:t>
            </a:r>
            <a:endParaRPr lang="en-US" sz="1600" dirty="0"/>
          </a:p>
        </p:txBody>
      </p:sp>
      <p:sp>
        <p:nvSpPr>
          <p:cNvPr id="27" name="Text 19"/>
          <p:cNvSpPr/>
          <p:nvPr/>
        </p:nvSpPr>
        <p:spPr>
          <a:xfrm>
            <a:off x="684530" y="734060"/>
            <a:ext cx="11116310" cy="456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把家书变成今天的行动清单</a:t>
            </a:r>
            <a:endParaRPr lang="en-US" sz="1600" dirty="0"/>
          </a:p>
        </p:txBody>
      </p:sp>
      <p:sp>
        <p:nvSpPr>
          <p:cNvPr id="28" name="Shape 20"/>
          <p:cNvSpPr/>
          <p:nvPr/>
        </p:nvSpPr>
        <p:spPr>
          <a:xfrm flipH="1">
            <a:off x="803275" y="715010"/>
            <a:ext cx="2133600" cy="0"/>
          </a:xfrm>
          <a:prstGeom prst="line">
            <a:avLst/>
          </a:prstGeom>
          <a:noFill/>
          <a:ln w="16510"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21420000" scaled="1"/>
            </a:gradFill>
            <a:prstDash val="solid"/>
            <a:headEnd type="none"/>
            <a:tailEnd type="none"/>
          </a:ln>
        </p:spPr>
      </p:sp>
      <p:pic>
        <p:nvPicPr>
          <p:cNvPr id="29" name="Image 6" descr="https://kimi-img.moonshot.cn/pub/slides/slides_tmpl/image/25-05-30-14:21:00-d0sksj475iks2gau3mp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5" y="410845"/>
            <a:ext cx="913765" cy="2724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0:53-d0skshc75iks2gau3mm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"/>
            <a:ext cx="12192000" cy="685419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55245" y="2311400"/>
            <a:ext cx="12250420" cy="159385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800" dirty="0">
                <a:solidFill>
                  <a:srgbClr val="333333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感谢您的观看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05-30-14:20:40-d0skse475iks2gau3mj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0655" y="269875"/>
            <a:ext cx="1450975" cy="207010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2413000" y="2131060"/>
            <a:ext cx="775335" cy="775335"/>
          </a:xfrm>
          <a:prstGeom prst="ellipse">
            <a:avLst/>
          </a:prstGeom>
          <a:solidFill>
            <a:srgbClr val="000000">
              <a:alpha val="0"/>
            </a:srgbClr>
          </a:solidFill>
          <a:ln w="127000">
            <a:gradFill flip="none" rotWithShape="1">
              <a:gsLst>
                <a:gs pos="0">
                  <a:srgbClr val="C00000">
                    <a:alpha val="0"/>
                  </a:srgbClr>
                </a:gs>
                <a:gs pos="1500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13860000" scaled="1"/>
            </a:gra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2413000" y="2131060"/>
            <a:ext cx="775335" cy="7753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1" name="圆角矩形 20"/>
          <p:cNvSpPr/>
          <p:nvPr/>
        </p:nvSpPr>
        <p:spPr>
          <a:xfrm>
            <a:off x="1232535" y="3705225"/>
            <a:ext cx="4860290" cy="2365375"/>
          </a:xfrm>
          <a:prstGeom prst="roundRect">
            <a:avLst/>
          </a:prstGeom>
          <a:solidFill>
            <a:schemeClr val="bg2">
              <a:alpha val="0"/>
            </a:schemeClr>
          </a:solidFill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图片 21" descr="屏幕截图 2025-08-27 1042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20" y="4022725"/>
            <a:ext cx="4364355" cy="17303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1:48-d0sksv475iks2gau3n2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5-30-14:21:01-d0sksjc75iks2gau3mq0.png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0" y="2342515"/>
            <a:ext cx="12192000" cy="378777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 1"/>
          <p:cNvSpPr/>
          <p:nvPr/>
        </p:nvSpPr>
        <p:spPr>
          <a:xfrm>
            <a:off x="0" y="2342515"/>
            <a:ext cx="12192000" cy="378777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4958715" y="3418840"/>
            <a:ext cx="3096260" cy="269557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7" name="Text 3"/>
          <p:cNvSpPr/>
          <p:nvPr/>
        </p:nvSpPr>
        <p:spPr>
          <a:xfrm>
            <a:off x="4764405" y="3034030"/>
            <a:ext cx="3096260" cy="269557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indent="0" algn="just">
              <a:lnSpc>
                <a:spcPct val="140000"/>
              </a:lnSpc>
              <a:buNone/>
            </a:pPr>
            <a:r>
              <a:rPr lang="zh-CN" alt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他</a:t>
            </a: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是戊戌变法的风云人物</a:t>
            </a:r>
            <a:endParaRPr lang="en-US" sz="28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  <a:p>
            <a:pPr marL="0" indent="0" algn="just">
              <a:lnSpc>
                <a:spcPct val="140000"/>
              </a:lnSpc>
              <a:buNone/>
            </a:pPr>
            <a:endParaRPr lang="en-US" sz="28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  <a:p>
            <a:pPr marL="0" indent="0" algn="just">
              <a:lnSpc>
                <a:spcPct val="140000"/>
              </a:lnSpc>
              <a:buNone/>
            </a:pPr>
            <a:r>
              <a:rPr lang="zh-CN" alt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他</a:t>
            </a: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更是400封家书的“</a:t>
            </a: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超级老爸</a:t>
            </a: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”</a:t>
            </a:r>
            <a:endParaRPr lang="en-US" sz="28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4958715" y="2738120"/>
            <a:ext cx="2279650" cy="107696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9A5A4D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梁启超的双重身份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8538210" y="3418840"/>
            <a:ext cx="3096260" cy="269557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0" name="Text 6"/>
          <p:cNvSpPr/>
          <p:nvPr/>
        </p:nvSpPr>
        <p:spPr>
          <a:xfrm>
            <a:off x="8270240" y="3418840"/>
            <a:ext cx="3696335" cy="269557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algn="just">
              <a:lnSpc>
                <a:spcPct val="140000"/>
              </a:lnSpc>
              <a:buClrTx/>
              <a:buSzTx/>
              <a:buFontTx/>
              <a:buNone/>
            </a:pP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9个子女个个成才，其中3人成为院士，被誉为“</a:t>
            </a: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一门三院士，九子皆才俊</a:t>
            </a: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”。</a:t>
            </a:r>
            <a:endParaRPr lang="en-US" sz="28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8538210" y="2738120"/>
            <a:ext cx="2225040" cy="86296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9A5A4D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罕见的教育成果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7071995" y="2517775"/>
            <a:ext cx="1032510" cy="9144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4800" i="1" dirty="0">
                <a:gradFill flip="none" rotWithShape="0">
                  <a:gsLst>
                    <a:gs pos="0">
                      <a:srgbClr val="C00000">
                        <a:alpha val="0"/>
                      </a:srgbClr>
                    </a:gs>
                    <a:gs pos="33000">
                      <a:srgbClr val="C00000">
                        <a:alpha val="0"/>
                      </a:srgbClr>
                    </a:gs>
                    <a:gs pos="67000">
                      <a:srgbClr val="C00000">
                        <a:alpha val="32000"/>
                      </a:srgbClr>
                    </a:gs>
                    <a:gs pos="100000">
                      <a:srgbClr val="C00000"/>
                    </a:gs>
                  </a:gsLst>
                  <a:lin ang="20100000" scaled="1"/>
                </a:gra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01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10667365" y="2496820"/>
            <a:ext cx="1032510" cy="9144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4800" i="1" dirty="0">
                <a:gradFill flip="none" rotWithShape="0">
                  <a:gsLst>
                    <a:gs pos="0">
                      <a:srgbClr val="C00000">
                        <a:alpha val="0"/>
                      </a:srgbClr>
                    </a:gs>
                    <a:gs pos="33000">
                      <a:srgbClr val="C00000">
                        <a:alpha val="0"/>
                      </a:srgbClr>
                    </a:gs>
                    <a:gs pos="67000">
                      <a:srgbClr val="C00000">
                        <a:alpha val="32000"/>
                      </a:srgbClr>
                    </a:gs>
                    <a:gs pos="100000">
                      <a:srgbClr val="C00000"/>
                    </a:gs>
                  </a:gsLst>
                  <a:lin ang="20100000" scaled="1"/>
                </a:gra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02</a:t>
            </a:r>
            <a:endParaRPr lang="en-US" sz="1600" dirty="0"/>
          </a:p>
        </p:txBody>
      </p:sp>
      <p:sp>
        <p:nvSpPr>
          <p:cNvPr id="16" name="Shape 12"/>
          <p:cNvSpPr/>
          <p:nvPr/>
        </p:nvSpPr>
        <p:spPr>
          <a:xfrm>
            <a:off x="520700" y="1895475"/>
            <a:ext cx="3942080" cy="3942080"/>
          </a:xfrm>
          <a:prstGeom prst="ellipse">
            <a:avLst/>
          </a:prstGeom>
          <a:solidFill>
            <a:srgbClr val="D2CAC4"/>
          </a:solidFill>
        </p:spPr>
      </p:sp>
      <p:sp>
        <p:nvSpPr>
          <p:cNvPr id="17" name="Text 13"/>
          <p:cNvSpPr/>
          <p:nvPr/>
        </p:nvSpPr>
        <p:spPr>
          <a:xfrm>
            <a:off x="520700" y="1895475"/>
            <a:ext cx="3942080" cy="394208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754380" y="734060"/>
            <a:ext cx="11116310" cy="456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政坛巨擘的另一重身份</a:t>
            </a:r>
            <a:endParaRPr lang="en-US" sz="1600" dirty="0"/>
          </a:p>
        </p:txBody>
      </p:sp>
      <p:sp>
        <p:nvSpPr>
          <p:cNvPr id="19" name="Shape 15"/>
          <p:cNvSpPr/>
          <p:nvPr/>
        </p:nvSpPr>
        <p:spPr>
          <a:xfrm flipH="1">
            <a:off x="873125" y="715010"/>
            <a:ext cx="2133600" cy="0"/>
          </a:xfrm>
          <a:prstGeom prst="line">
            <a:avLst/>
          </a:prstGeom>
          <a:noFill/>
          <a:ln w="16510"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21420000" scaled="1"/>
            </a:gradFill>
            <a:prstDash val="solid"/>
            <a:headEnd type="none"/>
            <a:tailEnd type="none"/>
          </a:ln>
        </p:spPr>
      </p:sp>
      <p:pic>
        <p:nvPicPr>
          <p:cNvPr id="20" name="Image 2" descr="https://kimi-img.moonshot.cn/pub/slides/slides_tmpl/image/25-05-30-14:21:48-d0sksv475iks2gau3n30.png"/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>
            <a:fillRect/>
          </a:stretch>
        </p:blipFill>
        <p:spPr>
          <a:xfrm>
            <a:off x="680720" y="1828165"/>
            <a:ext cx="3901440" cy="3901440"/>
          </a:xfrm>
          <a:prstGeom prst="rect">
            <a:avLst/>
          </a:prstGeom>
        </p:spPr>
      </p:pic>
      <p:pic>
        <p:nvPicPr>
          <p:cNvPr id="21" name="Image 3" descr="https://kimi-img.moonshot.cn/pub/slides/slides_tmpl/image/25-05-30-14:21:00-d0sksj475iks2gau3m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25" y="410845"/>
            <a:ext cx="913765" cy="272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1:27-d0sksps75iks2gau3mu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1280" y="0"/>
            <a:ext cx="576072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5-30-14:21:01-d0sksjc75iks2gau3mq0.png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 rot="10800000" flipV="1">
            <a:off x="0" y="0"/>
            <a:ext cx="12192635" cy="1747520"/>
          </a:xfrm>
          <a:prstGeom prst="rect">
            <a:avLst/>
          </a:prstGeom>
          <a:gradFill flip="none" rotWithShape="1">
            <a:gsLst>
              <a:gs pos="0">
                <a:srgbClr val="EBE7E2">
                  <a:alpha val="33000"/>
                </a:srgbClr>
              </a:gs>
              <a:gs pos="100000">
                <a:srgbClr val="BDA08D">
                  <a:alpha val="24000"/>
                </a:srgbClr>
              </a:gs>
            </a:gsLst>
            <a:lin ang="5400000" scaled="1"/>
          </a:gradFill>
        </p:spPr>
      </p:sp>
      <p:sp>
        <p:nvSpPr>
          <p:cNvPr id="5" name="Text 1"/>
          <p:cNvSpPr/>
          <p:nvPr/>
        </p:nvSpPr>
        <p:spPr>
          <a:xfrm rot="10800000">
            <a:off x="0" y="0"/>
            <a:ext cx="12192635" cy="174752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3934460" y="2537460"/>
            <a:ext cx="7346950" cy="3523615"/>
          </a:xfrm>
          <a:prstGeom prst="rect">
            <a:avLst/>
          </a:prstGeom>
          <a:solidFill>
            <a:srgbClr val="000000">
              <a:alpha val="0"/>
            </a:srgbClr>
          </a:solidFill>
          <a:ln w="19050">
            <a:solidFill>
              <a:srgbClr val="5E4230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3934460" y="2537460"/>
            <a:ext cx="7346950" cy="352361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4263390" y="2832735"/>
            <a:ext cx="6029960" cy="3238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家书中的温情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4517390" y="4241800"/>
            <a:ext cx="6241415" cy="147701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1" name="Text 7"/>
          <p:cNvSpPr/>
          <p:nvPr/>
        </p:nvSpPr>
        <p:spPr>
          <a:xfrm>
            <a:off x="4204335" y="3623945"/>
            <a:ext cx="6807200" cy="1477010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indent="0" algn="just">
              <a:lnSpc>
                <a:spcPct val="140000"/>
              </a:lnSpc>
              <a:buNone/>
            </a:pPr>
            <a:r>
              <a:rPr lang="en-US" sz="24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梁启超在给留美长女梁思顺的信中，以“</a:t>
            </a:r>
            <a:r>
              <a:rPr lang="en-US" sz="24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汝前寄来纽约风景片，吾常把玩</a:t>
            </a:r>
            <a:r>
              <a:rPr lang="zh-CN" altLang="en-US" sz="24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。</a:t>
            </a:r>
            <a:r>
              <a:rPr lang="en-US" sz="24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”开篇，瞬间拉近了与子女的情感距离，展现了他作为父亲的细腻与温情。</a:t>
            </a:r>
            <a:endParaRPr lang="en-US" sz="24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pic>
        <p:nvPicPr>
          <p:cNvPr id="12" name="Image 2" descr="https://kimi-img.moonshot.cn/pub/slides/slides_tmpl/image/25-05-30-14:20:53-d0skshc75iks2gau3m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525" y="779145"/>
            <a:ext cx="1569720" cy="593725"/>
          </a:xfrm>
          <a:prstGeom prst="rect">
            <a:avLst/>
          </a:prstGeom>
        </p:spPr>
      </p:pic>
      <p:pic>
        <p:nvPicPr>
          <p:cNvPr id="13" name="Image 3" descr="https://kimi-img.moonshot.cn/pub/slides/slides_tmpl/image/25-05-30-14:21:24-d0sksp475iks2gau3mt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70" y="2537460"/>
            <a:ext cx="2974975" cy="353568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33425" y="734060"/>
            <a:ext cx="11116310" cy="456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撒娇式家书打开方式</a:t>
            </a:r>
            <a:endParaRPr lang="en-US" sz="1600" dirty="0"/>
          </a:p>
        </p:txBody>
      </p:sp>
      <p:sp>
        <p:nvSpPr>
          <p:cNvPr id="15" name="Shape 9"/>
          <p:cNvSpPr/>
          <p:nvPr/>
        </p:nvSpPr>
        <p:spPr>
          <a:xfrm flipH="1">
            <a:off x="852170" y="715010"/>
            <a:ext cx="2133600" cy="0"/>
          </a:xfrm>
          <a:prstGeom prst="line">
            <a:avLst/>
          </a:prstGeom>
          <a:noFill/>
          <a:ln w="16510"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21420000" scaled="1"/>
            </a:gradFill>
            <a:prstDash val="solid"/>
            <a:headEnd type="none"/>
            <a:tailEnd type="none"/>
          </a:ln>
        </p:spPr>
      </p:sp>
      <p:pic>
        <p:nvPicPr>
          <p:cNvPr id="16" name="Image 4" descr="https://kimi-img.moonshot.cn/pub/slides/slides_tmpl/image/25-05-30-14:21:00-d0sksj475iks2gau3mp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25" y="417195"/>
            <a:ext cx="913765" cy="272415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4204335" y="2602865"/>
            <a:ext cx="1871345" cy="7829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0:53-d0skshc75iks2gau3mm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972050" cy="685927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444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BE7E2">
                  <a:alpha val="33000"/>
                </a:srgbClr>
              </a:gs>
              <a:gs pos="100000">
                <a:srgbClr val="DCCFBF">
                  <a:alpha val="62000"/>
                </a:srgbClr>
              </a:gs>
            </a:gsLst>
            <a:lin ang="5400000" scaled="1"/>
          </a:gradFill>
        </p:spPr>
      </p:sp>
      <p:sp>
        <p:nvSpPr>
          <p:cNvPr id="4" name="Text 1"/>
          <p:cNvSpPr/>
          <p:nvPr/>
        </p:nvSpPr>
        <p:spPr>
          <a:xfrm>
            <a:off x="-4445" y="0"/>
            <a:ext cx="12192000" cy="685800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5" name="Image 1" descr="https://kimi-img.moonshot.cn/pub/slides/slides_tmpl/image/25-05-30-14:20:40-d0skse475iks2gau3mjg.jpeg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6200000">
            <a:off x="2666365" y="-2670810"/>
            <a:ext cx="6858000" cy="1219962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05-30-14:20:53-d0skshc75iks2gau3mlg.png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52070" y="2828925"/>
            <a:ext cx="12244070" cy="440118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873365" y="1664335"/>
            <a:ext cx="1180465" cy="9220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5400" dirty="0">
                <a:solidFill>
                  <a:srgbClr val="5E4230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01</a:t>
            </a: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 flipH="1">
            <a:off x="593090" y="6446520"/>
            <a:ext cx="7437755" cy="0"/>
          </a:xfrm>
          <a:prstGeom prst="line">
            <a:avLst/>
          </a:prstGeom>
          <a:noFill/>
          <a:ln w="16510"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21420000" scaled="1"/>
            </a:gradFill>
            <a:prstDash val="solid"/>
            <a:headEnd type="none"/>
            <a:tailEnd type="none"/>
          </a:ln>
        </p:spPr>
      </p:sp>
      <p:sp>
        <p:nvSpPr>
          <p:cNvPr id="9" name="Shape 4"/>
          <p:cNvSpPr/>
          <p:nvPr/>
        </p:nvSpPr>
        <p:spPr>
          <a:xfrm flipH="1">
            <a:off x="8968740" y="6446520"/>
            <a:ext cx="2650490" cy="0"/>
          </a:xfrm>
          <a:prstGeom prst="line">
            <a:avLst/>
          </a:prstGeom>
          <a:noFill/>
          <a:ln w="16510"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10740000" scaled="1"/>
            </a:gradFill>
            <a:prstDash val="solid"/>
            <a:headEnd type="none"/>
            <a:tailEnd type="none"/>
          </a:ln>
        </p:spPr>
      </p:sp>
      <p:sp>
        <p:nvSpPr>
          <p:cNvPr id="10" name="Text 5"/>
          <p:cNvSpPr/>
          <p:nvPr/>
        </p:nvSpPr>
        <p:spPr>
          <a:xfrm>
            <a:off x="6835140" y="2877820"/>
            <a:ext cx="5352415" cy="650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algn="l">
              <a:lnSpc>
                <a:spcPct val="130000"/>
              </a:lnSpc>
              <a:buClrTx/>
              <a:buSzTx/>
              <a:buFontTx/>
              <a:buNone/>
            </a:pPr>
            <a:r>
              <a:rPr lang="en-US" sz="2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从家书中看梁启超三大教育理念</a:t>
            </a:r>
            <a:endParaRPr lang="en-US" sz="28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pic>
        <p:nvPicPr>
          <p:cNvPr id="11" name="Image 3" descr="https://kimi-img.moonshot.cn/pub/slides/slides_tmpl/image/25-05-30-14:20:54-d0skshk75iks2gau3m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110" y="6354445"/>
            <a:ext cx="372110" cy="219710"/>
          </a:xfrm>
          <a:prstGeom prst="rect">
            <a:avLst/>
          </a:prstGeom>
        </p:spPr>
      </p:pic>
      <p:pic>
        <p:nvPicPr>
          <p:cNvPr id="12" name="Image 4" descr="https://kimi-img.moonshot.cn/pub/slides/slides_tmpl/image/25-05-30-14:20:53-d0skshc75iks2gau3ml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00000">
            <a:off x="6527165" y="3020060"/>
            <a:ext cx="349250" cy="366395"/>
          </a:xfrm>
          <a:prstGeom prst="rect">
            <a:avLst/>
          </a:prstGeom>
        </p:spPr>
      </p:pic>
      <p:pic>
        <p:nvPicPr>
          <p:cNvPr id="13" name="Image 5" descr="https://kimi-img.moonshot.cn/pub/slides/slides_tmpl/image/25-05-30-14:20:55-d0skshs75iks2gau3m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605" y="0"/>
            <a:ext cx="4352290" cy="5608320"/>
          </a:xfrm>
          <a:prstGeom prst="rect">
            <a:avLst/>
          </a:prstGeom>
        </p:spPr>
      </p:pic>
      <p:pic>
        <p:nvPicPr>
          <p:cNvPr id="14" name="Image 6" descr="https://kimi-img.moonshot.cn/pub/slides/slides_tmpl/image/25-05-30-14:20:55-d0skshs75iks2gau3mo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185" y="3105150"/>
            <a:ext cx="2583180" cy="1724025"/>
          </a:xfrm>
          <a:prstGeom prst="rect">
            <a:avLst/>
          </a:prstGeom>
        </p:spPr>
      </p:pic>
      <p:pic>
        <p:nvPicPr>
          <p:cNvPr id="15" name="Image 7" descr="https://kimi-img.moonshot.cn/pub/slides/slides_tmpl/image/25-05-30-14:20:53-d0skshc75iks2gau3m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5270" y="538480"/>
            <a:ext cx="1331595" cy="5035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1:01-d0sksjc75iks2gau3mq0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5-30-14:22:11-d0skt4s75iks2gau3n8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" y="-12700"/>
            <a:ext cx="12186920" cy="685800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5-30-14:21:28-d0sksq475iks2gau3mv0.png"/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8248015" y="-593725"/>
            <a:ext cx="3943985" cy="4742815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>
            <a:off x="2997835" y="1043940"/>
            <a:ext cx="492760" cy="497840"/>
          </a:xfrm>
          <a:prstGeom prst="ellipse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9000">
                <a:srgbClr val="C00000">
                  <a:alpha val="0"/>
                </a:srgbClr>
              </a:gs>
              <a:gs pos="100000">
                <a:srgbClr val="C00000"/>
              </a:gs>
            </a:gsLst>
            <a:lin ang="0" scaled="1"/>
          </a:gradFill>
        </p:spPr>
      </p:sp>
      <p:sp>
        <p:nvSpPr>
          <p:cNvPr id="6" name="Text 1"/>
          <p:cNvSpPr/>
          <p:nvPr/>
        </p:nvSpPr>
        <p:spPr>
          <a:xfrm>
            <a:off x="4932045" y="1043940"/>
            <a:ext cx="492760" cy="4978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2997835" y="1153160"/>
            <a:ext cx="538480" cy="2794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b="1" i="1" dirty="0">
                <a:solidFill>
                  <a:srgbClr val="FFFFFF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01</a:t>
            </a: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>
            <a:off x="9041765" y="1043940"/>
            <a:ext cx="492760" cy="497840"/>
          </a:xfrm>
          <a:prstGeom prst="ellipse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9000">
                <a:srgbClr val="C00000">
                  <a:alpha val="0"/>
                </a:srgbClr>
              </a:gs>
              <a:gs pos="100000">
                <a:srgbClr val="C00000"/>
              </a:gs>
            </a:gsLst>
            <a:lin ang="0" scaled="1"/>
          </a:gradFill>
        </p:spPr>
      </p:sp>
      <p:sp>
        <p:nvSpPr>
          <p:cNvPr id="9" name="Text 4"/>
          <p:cNvSpPr/>
          <p:nvPr/>
        </p:nvSpPr>
        <p:spPr>
          <a:xfrm>
            <a:off x="7963535" y="1043940"/>
            <a:ext cx="492760" cy="4978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9041765" y="1115060"/>
            <a:ext cx="538480" cy="2794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b="1" i="1" dirty="0">
                <a:solidFill>
                  <a:srgbClr val="FFFFFF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02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10922635" y="1043940"/>
            <a:ext cx="492760" cy="4978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9"/>
          <p:cNvSpPr/>
          <p:nvPr/>
        </p:nvSpPr>
        <p:spPr>
          <a:xfrm>
            <a:off x="3251200" y="2068830"/>
            <a:ext cx="2325370" cy="269557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5" name="Text 10"/>
          <p:cNvSpPr/>
          <p:nvPr/>
        </p:nvSpPr>
        <p:spPr>
          <a:xfrm>
            <a:off x="996950" y="1541780"/>
            <a:ext cx="3632835" cy="269557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indent="0" algn="just">
              <a:lnSpc>
                <a:spcPct val="180000"/>
              </a:lnSpc>
              <a:buNone/>
            </a:pP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他反复强调 “健全人格” 的重要性，</a:t>
            </a:r>
            <a:r>
              <a:rPr lang="en-US" sz="2800" dirty="0">
                <a:solidFill>
                  <a:srgbClr val="FF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始终主张 “做人先于成事</a:t>
            </a: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，在他看来，学会做人是成就一切事业的前提。</a:t>
            </a:r>
            <a:endParaRPr lang="en-US" sz="28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3300730" y="1007745"/>
            <a:ext cx="1896745" cy="9906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Text 13"/>
          <p:cNvSpPr/>
          <p:nvPr/>
        </p:nvSpPr>
        <p:spPr>
          <a:xfrm>
            <a:off x="6209665" y="1867535"/>
            <a:ext cx="6014720" cy="269557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algn="just">
              <a:lnSpc>
                <a:spcPct val="240000"/>
              </a:lnSpc>
              <a:buClrTx/>
              <a:buSzTx/>
              <a:buFontTx/>
              <a:buNone/>
            </a:pP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“吾辈做人，总要存一点孩子气。”</a:t>
            </a:r>
            <a:endParaRPr lang="en-US" sz="28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  <a:p>
            <a:pPr marL="0" algn="just">
              <a:lnSpc>
                <a:spcPct val="240000"/>
              </a:lnSpc>
              <a:buClrTx/>
              <a:buSzTx/>
              <a:buFontTx/>
              <a:buNone/>
            </a:pP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“常存感恩之心”</a:t>
            </a:r>
            <a:endParaRPr lang="en-US" sz="28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  <a:p>
            <a:pPr marL="0" algn="just">
              <a:lnSpc>
                <a:spcPct val="240000"/>
              </a:lnSpc>
              <a:buClrTx/>
              <a:buSzTx/>
              <a:buFontTx/>
              <a:buNone/>
            </a:pPr>
            <a:r>
              <a:rPr lang="en-US" sz="28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“不可骄盈自满”</a:t>
            </a:r>
            <a:endParaRPr lang="en-US" sz="28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6015990" y="1153160"/>
            <a:ext cx="1896745" cy="9906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Text 17"/>
          <p:cNvSpPr/>
          <p:nvPr/>
        </p:nvSpPr>
        <p:spPr>
          <a:xfrm>
            <a:off x="9125585" y="1007745"/>
            <a:ext cx="1896745" cy="9906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23" name="Image 3" descr="https://kimi-img.moonshot.cn/pub/slides/slides_tmpl/image/25-05-30-14:22:00-d0skt2475iks2gau3n6g.png"/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339725" y="3388360"/>
            <a:ext cx="3258820" cy="2174240"/>
          </a:xfrm>
          <a:prstGeom prst="rect">
            <a:avLst/>
          </a:prstGeom>
        </p:spPr>
      </p:pic>
      <p:pic>
        <p:nvPicPr>
          <p:cNvPr id="25" name="Image 4" descr="https://kimi-img.moonshot.cn/pub/slides/slides_tmpl/image/25-05-30-14:20:53-d0skshc75iks2gau3ml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00000">
            <a:off x="598170" y="862965"/>
            <a:ext cx="439420" cy="46037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0" y="0"/>
            <a:ext cx="457644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l">
              <a:lnSpc>
                <a:spcPct val="130000"/>
              </a:lnSpc>
              <a:buNone/>
            </a:pPr>
            <a:r>
              <a:rPr lang="en-US" sz="32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人格为先的根基教育</a:t>
            </a:r>
            <a:endParaRPr lang="en-US" altLang="en-US" sz="32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030730" y="970280"/>
            <a:ext cx="1362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主张</a:t>
            </a:r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110855" y="970280"/>
            <a:ext cx="1097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家书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1:01-d0sksjc75iks2gau3mq0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 rot="10800000">
            <a:off x="-4445" y="-635"/>
            <a:ext cx="12192000" cy="6663690"/>
          </a:xfrm>
          <a:prstGeom prst="rect">
            <a:avLst/>
          </a:prstGeom>
          <a:gradFill flip="none" rotWithShape="1">
            <a:gsLst>
              <a:gs pos="0">
                <a:srgbClr val="EBE7E2">
                  <a:alpha val="33000"/>
                </a:srgbClr>
              </a:gs>
              <a:gs pos="100000">
                <a:srgbClr val="BDA08D">
                  <a:alpha val="24000"/>
                </a:srgbClr>
              </a:gs>
            </a:gsLst>
            <a:lin ang="5400000" scaled="1"/>
          </a:gradFill>
        </p:spPr>
      </p:sp>
      <p:sp>
        <p:nvSpPr>
          <p:cNvPr id="4" name="Text 1"/>
          <p:cNvSpPr/>
          <p:nvPr/>
        </p:nvSpPr>
        <p:spPr>
          <a:xfrm rot="10800000">
            <a:off x="-4445" y="-635"/>
            <a:ext cx="12192000" cy="666369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5" name="Image 1" descr="https://kimi-img.moonshot.cn/pub/slides/slides_tmpl/image/25-05-30-14:20:53-d0skshc75iks2gau3mm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19950" y="0"/>
            <a:ext cx="4972050" cy="685927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872490" y="2858770"/>
            <a:ext cx="3648075" cy="3377565"/>
          </a:xfrm>
          <a:prstGeom prst="rect">
            <a:avLst/>
          </a:prstGeom>
          <a:solidFill>
            <a:srgbClr val="FFFFFF">
              <a:alpha val="21176"/>
            </a:srgbClr>
          </a:solidFill>
          <a:ln w="19050">
            <a:solidFill>
              <a:srgbClr val="BDA08D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872490" y="2858770"/>
            <a:ext cx="3648075" cy="337756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1049020" y="3504565"/>
            <a:ext cx="3087370" cy="204787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9" name="Text 5"/>
          <p:cNvSpPr/>
          <p:nvPr/>
        </p:nvSpPr>
        <p:spPr>
          <a:xfrm>
            <a:off x="1097280" y="3387090"/>
            <a:ext cx="3087370" cy="204787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梁启超既反对无原则的溺爱，也反对过度苛责。他希望子女能在困苦中磨练心性，同时给予他们足够的关爱和支持。</a:t>
            </a:r>
            <a:endParaRPr lang="en-US" sz="20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1065530" y="3041650"/>
            <a:ext cx="280035" cy="280035"/>
          </a:xfrm>
          <a:prstGeom prst="snip2DiagRect">
            <a:avLst/>
          </a:prstGeom>
          <a:solidFill>
            <a:srgbClr val="C00000"/>
          </a:solidFill>
        </p:spPr>
      </p:sp>
      <p:sp>
        <p:nvSpPr>
          <p:cNvPr id="11" name="Text 7"/>
          <p:cNvSpPr/>
          <p:nvPr/>
        </p:nvSpPr>
        <p:spPr>
          <a:xfrm>
            <a:off x="975995" y="2999740"/>
            <a:ext cx="458470" cy="39433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1</a:t>
            </a:r>
            <a:endParaRPr lang="en-US" sz="1600" dirty="0"/>
          </a:p>
        </p:txBody>
      </p:sp>
      <p:sp>
        <p:nvSpPr>
          <p:cNvPr id="12" name="Shape 8"/>
          <p:cNvSpPr/>
          <p:nvPr/>
        </p:nvSpPr>
        <p:spPr>
          <a:xfrm flipV="1">
            <a:off x="7588885" y="1982470"/>
            <a:ext cx="3697605" cy="876300"/>
          </a:xfrm>
          <a:prstGeom prst="rect">
            <a:avLst/>
          </a:prstGeom>
          <a:solidFill>
            <a:srgbClr val="FFFFFF"/>
          </a:solidFill>
          <a:ln w="19050">
            <a:solidFill>
              <a:srgbClr val="5E4230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7588885" y="1982470"/>
            <a:ext cx="3697605" cy="87630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7903845" y="2065020"/>
            <a:ext cx="2974340" cy="5835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挫折中的温暖</a:t>
            </a:r>
            <a:endParaRPr lang="en-US" sz="32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5" name="Shape 11"/>
          <p:cNvSpPr/>
          <p:nvPr/>
        </p:nvSpPr>
        <p:spPr>
          <a:xfrm flipV="1">
            <a:off x="872490" y="1982470"/>
            <a:ext cx="3647440" cy="876300"/>
          </a:xfrm>
          <a:prstGeom prst="rect">
            <a:avLst/>
          </a:prstGeom>
          <a:solidFill>
            <a:srgbClr val="FFFFFF"/>
          </a:solidFill>
          <a:ln w="19050">
            <a:solidFill>
              <a:srgbClr val="5E4230"/>
            </a:solidFill>
            <a:prstDash val="solid"/>
          </a:ln>
        </p:spPr>
      </p:sp>
      <p:sp>
        <p:nvSpPr>
          <p:cNvPr id="16" name="Text 12"/>
          <p:cNvSpPr/>
          <p:nvPr/>
        </p:nvSpPr>
        <p:spPr>
          <a:xfrm>
            <a:off x="872490" y="1982470"/>
            <a:ext cx="3647440" cy="87630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1102360" y="2065020"/>
            <a:ext cx="3138170" cy="5835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反对溺爱与苛责</a:t>
            </a:r>
            <a:endParaRPr lang="en-US" sz="32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754380" y="734060"/>
            <a:ext cx="11116310" cy="456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严慈相济的温度控制</a:t>
            </a:r>
            <a:endParaRPr lang="en-US" sz="1600" dirty="0"/>
          </a:p>
        </p:txBody>
      </p:sp>
      <p:sp>
        <p:nvSpPr>
          <p:cNvPr id="19" name="Shape 15"/>
          <p:cNvSpPr/>
          <p:nvPr/>
        </p:nvSpPr>
        <p:spPr>
          <a:xfrm flipH="1">
            <a:off x="873125" y="715010"/>
            <a:ext cx="2133600" cy="0"/>
          </a:xfrm>
          <a:prstGeom prst="line">
            <a:avLst/>
          </a:prstGeom>
          <a:noFill/>
          <a:ln w="16510"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21420000" scaled="1"/>
            </a:gradFill>
            <a:prstDash val="solid"/>
            <a:headEnd type="none"/>
            <a:tailEnd type="none"/>
          </a:ln>
        </p:spPr>
      </p:sp>
      <p:pic>
        <p:nvPicPr>
          <p:cNvPr id="20" name="Image 2" descr="https://kimi-img.moonshot.cn/pub/slides/slides_tmpl/image/25-05-30-14:21:51-d0sksvs75iks2gau3n3g.png"/>
          <p:cNvPicPr>
            <a:picLocks noChangeAspect="1"/>
          </p:cNvPicPr>
          <p:nvPr/>
        </p:nvPicPr>
        <p:blipFill>
          <a:blip r:embed="rId3"/>
          <a:srcRect l="62" r="62"/>
          <a:stretch>
            <a:fillRect/>
          </a:stretch>
        </p:blipFill>
        <p:spPr>
          <a:xfrm>
            <a:off x="4520565" y="1984375"/>
            <a:ext cx="3068320" cy="4251960"/>
          </a:xfrm>
          <a:prstGeom prst="rect">
            <a:avLst/>
          </a:prstGeom>
        </p:spPr>
      </p:pic>
      <p:sp>
        <p:nvSpPr>
          <p:cNvPr id="21" name="Shape 16"/>
          <p:cNvSpPr/>
          <p:nvPr/>
        </p:nvSpPr>
        <p:spPr>
          <a:xfrm>
            <a:off x="7589520" y="2858770"/>
            <a:ext cx="3699510" cy="3377565"/>
          </a:xfrm>
          <a:prstGeom prst="rect">
            <a:avLst/>
          </a:prstGeom>
          <a:solidFill>
            <a:srgbClr val="FFFFFF">
              <a:alpha val="21176"/>
            </a:srgbClr>
          </a:solidFill>
          <a:ln w="19050">
            <a:solidFill>
              <a:srgbClr val="BDA08D"/>
            </a:solidFill>
            <a:prstDash val="solid"/>
          </a:ln>
        </p:spPr>
        <p:txBody>
          <a:bodyPr/>
          <a:p>
            <a:pPr marL="0" indent="0" algn="ctr">
              <a:lnSpc>
                <a:spcPct val="100000"/>
              </a:lnSpc>
              <a:buNone/>
            </a:pPr>
            <a:endParaRPr lang="en-US" altLang="zh-CN"/>
          </a:p>
        </p:txBody>
      </p:sp>
      <p:sp>
        <p:nvSpPr>
          <p:cNvPr id="22" name="Text 17"/>
          <p:cNvSpPr/>
          <p:nvPr/>
        </p:nvSpPr>
        <p:spPr>
          <a:xfrm>
            <a:off x="7588885" y="2858770"/>
            <a:ext cx="3699510" cy="337756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3" name="Shape 18"/>
          <p:cNvSpPr/>
          <p:nvPr/>
        </p:nvSpPr>
        <p:spPr>
          <a:xfrm>
            <a:off x="7868920" y="3041650"/>
            <a:ext cx="280035" cy="280035"/>
          </a:xfrm>
          <a:prstGeom prst="snip2DiagRect">
            <a:avLst/>
          </a:prstGeom>
          <a:solidFill>
            <a:srgbClr val="C00000"/>
          </a:solidFill>
        </p:spPr>
      </p:sp>
      <p:sp>
        <p:nvSpPr>
          <p:cNvPr id="24" name="Text 19"/>
          <p:cNvSpPr/>
          <p:nvPr/>
        </p:nvSpPr>
        <p:spPr>
          <a:xfrm rot="10800000" flipH="1" flipV="1">
            <a:off x="8148955" y="3208020"/>
            <a:ext cx="367030" cy="264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 algn="ctr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5" name="Shape 20"/>
          <p:cNvSpPr/>
          <p:nvPr/>
        </p:nvSpPr>
        <p:spPr>
          <a:xfrm>
            <a:off x="7868920" y="3782060"/>
            <a:ext cx="3087370" cy="204787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26" name="Text 21"/>
          <p:cNvSpPr/>
          <p:nvPr/>
        </p:nvSpPr>
        <p:spPr>
          <a:xfrm>
            <a:off x="7818120" y="3365500"/>
            <a:ext cx="3364865" cy="204787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algn="just">
              <a:lnSpc>
                <a:spcPct val="15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当次女梁思庄考试失利时，他没有批评指责，反而宽慰说‘不及格不要紧，莫因赶课伤了身体’，展现了严慈相济的教育智慧。</a:t>
            </a:r>
            <a:endParaRPr lang="en-US" sz="2000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pic>
        <p:nvPicPr>
          <p:cNvPr id="27" name="Image 3" descr="https://kimi-img.moonshot.cn/pub/slides/slides_tmpl/image/25-05-30-14:21:00-d0sksj475iks2gau3m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25" y="410845"/>
            <a:ext cx="913765" cy="27241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7868920" y="2997200"/>
            <a:ext cx="243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2</a:t>
            </a:r>
            <a:endParaRPr lang="en-US" altLang="zh-C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1:01-d0sksjc75iks2gau3mq0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2540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837940" y="4799330"/>
            <a:ext cx="6565265" cy="120967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6" name="Text 3"/>
          <p:cNvSpPr/>
          <p:nvPr/>
        </p:nvSpPr>
        <p:spPr>
          <a:xfrm>
            <a:off x="2900045" y="4264025"/>
            <a:ext cx="563245" cy="7137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3114040" y="2475865"/>
            <a:ext cx="7277100" cy="120967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indent="0" algn="just">
              <a:lnSpc>
                <a:spcPct val="130000"/>
              </a:lnSpc>
              <a:buNone/>
            </a:pPr>
            <a:r>
              <a:rPr lang="en-US" sz="2400" dirty="0">
                <a:solidFill>
                  <a:srgbClr val="595959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梁启超在给长子梁思成的信中强调‘求学问不是求文凭，总要把墙基筑得越厚越好’，倡导务实的治学态度。</a:t>
            </a:r>
            <a:endParaRPr lang="en-US" sz="2400" dirty="0">
              <a:solidFill>
                <a:srgbClr val="595959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3300730" y="2015490"/>
            <a:ext cx="6037580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重根基轻功利</a:t>
            </a:r>
            <a:endParaRPr lang="en-US" sz="24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2899755" y="1957070"/>
            <a:ext cx="563245" cy="7645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6600" dirty="0">
                <a:solidFill>
                  <a:srgbClr val="BDA08D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“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0403205" y="3004820"/>
            <a:ext cx="1105535" cy="89789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6600" dirty="0">
                <a:solidFill>
                  <a:srgbClr val="BDA08D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”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2741295" y="1957705"/>
            <a:ext cx="8569960" cy="1945005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  <a:ln w="19050">
            <a:gradFill flip="none" rotWithShape="1">
              <a:gsLst>
                <a:gs pos="0">
                  <a:srgbClr val="5E4230">
                    <a:alpha val="15000"/>
                  </a:srgbClr>
                </a:gs>
                <a:gs pos="15000">
                  <a:srgbClr val="5E4230">
                    <a:alpha val="15000"/>
                  </a:srgbClr>
                </a:gs>
                <a:gs pos="100000">
                  <a:srgbClr val="5E4230">
                    <a:alpha val="80000"/>
                  </a:srgbClr>
                </a:gs>
              </a:gsLst>
              <a:lin ang="10320000" scaled="1"/>
            </a:gra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2938780" y="3235960"/>
            <a:ext cx="8569960" cy="188849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3006725" y="1882140"/>
            <a:ext cx="8569960" cy="176784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7" name="Image 1" descr="https://kimi-img.moonshot.cn/pub/slides/slides_tmpl/image/25-05-30-14:20:53-d0skshc75iks2gau3mm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904355" y="-1270"/>
            <a:ext cx="4972050" cy="6859270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873125" y="733425"/>
            <a:ext cx="11116310" cy="5219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以“务实”为核心的学风培育</a:t>
            </a:r>
            <a:endParaRPr lang="en-US" sz="28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20" name="Shape 15"/>
          <p:cNvSpPr/>
          <p:nvPr/>
        </p:nvSpPr>
        <p:spPr>
          <a:xfrm flipH="1">
            <a:off x="873125" y="715010"/>
            <a:ext cx="2133600" cy="0"/>
          </a:xfrm>
          <a:prstGeom prst="line">
            <a:avLst/>
          </a:prstGeom>
          <a:noFill/>
          <a:ln w="16510"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21420000" scaled="1"/>
            </a:gradFill>
            <a:prstDash val="solid"/>
            <a:headEnd type="none"/>
            <a:tailEnd type="none"/>
          </a:ln>
        </p:spPr>
      </p:sp>
      <p:pic>
        <p:nvPicPr>
          <p:cNvPr id="21" name="Image 3" descr="https://kimi-img.moonshot.cn/pub/slides/slides_tmpl/image/25-05-30-14:21:41-d0skstc75iks2gau3n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55" y="1957070"/>
            <a:ext cx="1894840" cy="1894840"/>
          </a:xfrm>
          <a:prstGeom prst="rect">
            <a:avLst/>
          </a:prstGeom>
        </p:spPr>
      </p:pic>
      <p:pic>
        <p:nvPicPr>
          <p:cNvPr id="22" name="Image 4" descr="https://kimi-img.moonshot.cn/pub/slides/slides_tmpl/image/25-05-30-14:21:00-d0sksj475iks2gau3m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25" y="410845"/>
            <a:ext cx="913765" cy="2724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41295" y="4335780"/>
            <a:ext cx="8726805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lang="en-US" sz="2400" dirty="0">
                <a:solidFill>
                  <a:srgbClr val="595959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长子梁思成在清华读书时，因为功课繁重常常感到焦虑，梁启超在信里耐心开导他：“汝生平处境太顺，小挫折正磨练德性之好机会。”</a:t>
            </a:r>
            <a:endParaRPr lang="en-US" sz="2400" dirty="0">
              <a:solidFill>
                <a:srgbClr val="595959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23" name="Shape 10"/>
          <p:cNvSpPr/>
          <p:nvPr/>
        </p:nvSpPr>
        <p:spPr>
          <a:xfrm>
            <a:off x="2663190" y="4230370"/>
            <a:ext cx="8726805" cy="1945005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  <a:ln w="19050">
            <a:gradFill flip="none" rotWithShape="1">
              <a:gsLst>
                <a:gs pos="0">
                  <a:srgbClr val="5E4230">
                    <a:alpha val="15000"/>
                  </a:srgbClr>
                </a:gs>
                <a:gs pos="15000">
                  <a:srgbClr val="5E4230">
                    <a:alpha val="15000"/>
                  </a:srgbClr>
                </a:gs>
                <a:gs pos="100000">
                  <a:srgbClr val="5E4230">
                    <a:alpha val="80000"/>
                  </a:srgbClr>
                </a:gs>
              </a:gsLst>
              <a:lin ang="10320000" scaled="1"/>
            </a:gradFill>
            <a:prstDash val="solid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1:01-d0sksjc75iks2gau3mq0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829050" y="4799330"/>
            <a:ext cx="6565265" cy="120967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4" name="Text 1"/>
          <p:cNvSpPr/>
          <p:nvPr/>
        </p:nvSpPr>
        <p:spPr>
          <a:xfrm>
            <a:off x="2742565" y="2034540"/>
            <a:ext cx="7275830" cy="1209675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indent="0" algn="just">
              <a:lnSpc>
                <a:spcPct val="130000"/>
              </a:lnSpc>
              <a:buNone/>
            </a:pPr>
            <a:r>
              <a:rPr lang="en-US" sz="2800" dirty="0">
                <a:solidFill>
                  <a:srgbClr val="595959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在近代‘重文凭轻实学’的浮躁风气中，梁启超的这种教育观显得尤为可贵，为子女树立了正确的学习目标。</a:t>
            </a:r>
            <a:endParaRPr lang="en-US" sz="2800" dirty="0">
              <a:solidFill>
                <a:srgbClr val="595959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006725" y="1574165"/>
            <a:ext cx="6037580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反潮流的教育观</a:t>
            </a:r>
            <a:endParaRPr lang="en-US" sz="24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618105" y="1447800"/>
            <a:ext cx="563245" cy="71374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6600" dirty="0">
                <a:solidFill>
                  <a:srgbClr val="BDA08D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“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0018395" y="2980055"/>
            <a:ext cx="1105535" cy="89789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6600" dirty="0">
                <a:solidFill>
                  <a:srgbClr val="BDA08D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”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2553970" y="1546225"/>
            <a:ext cx="8569960" cy="2286635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  <a:ln w="19050">
            <a:gradFill flip="none" rotWithShape="1">
              <a:gsLst>
                <a:gs pos="0">
                  <a:srgbClr val="5E4230">
                    <a:alpha val="15000"/>
                  </a:srgbClr>
                </a:gs>
                <a:gs pos="15000">
                  <a:srgbClr val="5E4230">
                    <a:alpha val="15000"/>
                  </a:srgbClr>
                </a:gs>
                <a:gs pos="100000">
                  <a:srgbClr val="5E4230">
                    <a:alpha val="80000"/>
                  </a:srgbClr>
                </a:gs>
              </a:gsLst>
              <a:lin ang="10320000" scaled="1"/>
            </a:gra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2938780" y="3235960"/>
            <a:ext cx="8569960" cy="188849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7" name="Image 1" descr="https://kimi-img.moonshot.cn/pub/slides/slides_tmpl/image/25-05-30-14:20:53-d0skshc75iks2gau3mm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304405" y="0"/>
            <a:ext cx="4972050" cy="6859270"/>
          </a:xfrm>
          <a:prstGeom prst="rect">
            <a:avLst/>
          </a:prstGeom>
        </p:spPr>
      </p:pic>
      <p:pic>
        <p:nvPicPr>
          <p:cNvPr id="18" name="Image 2" descr="https://kimi-img.moonshot.cn/pub/slides/slides_tmpl/image/25-05-30-14:21:40-d0skst475iks2gau3n1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574165"/>
            <a:ext cx="2012950" cy="2230120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754380" y="734060"/>
            <a:ext cx="11116310" cy="5219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以“务实”为核心的学风培育</a:t>
            </a:r>
            <a:endParaRPr lang="en-US" sz="28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20" name="Shape 15"/>
          <p:cNvSpPr/>
          <p:nvPr/>
        </p:nvSpPr>
        <p:spPr>
          <a:xfrm flipH="1">
            <a:off x="873125" y="715010"/>
            <a:ext cx="2133600" cy="0"/>
          </a:xfrm>
          <a:prstGeom prst="line">
            <a:avLst/>
          </a:prstGeom>
          <a:noFill/>
          <a:ln w="16510"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21420000" scaled="1"/>
            </a:gradFill>
            <a:prstDash val="solid"/>
            <a:headEnd type="none"/>
            <a:tailEnd type="none"/>
          </a:ln>
        </p:spPr>
      </p:sp>
      <p:pic>
        <p:nvPicPr>
          <p:cNvPr id="22" name="Image 4" descr="https://kimi-img.moonshot.cn/pub/slides/slides_tmpl/image/25-05-30-14:21:00-d0sksj475iks2gau3m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25" y="410845"/>
            <a:ext cx="913765" cy="27241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550160" y="4231640"/>
            <a:ext cx="6843395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lang="en-US" sz="2800" dirty="0">
                <a:solidFill>
                  <a:srgbClr val="595959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梁启超提出 “莫问收获，但问耕耘” 的治学态度，要求子女 “夯实基础，不务虚名”</a:t>
            </a:r>
            <a:endParaRPr lang="en-US" sz="2800" dirty="0">
              <a:solidFill>
                <a:srgbClr val="595959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24" name="Shape 10"/>
          <p:cNvSpPr/>
          <p:nvPr/>
        </p:nvSpPr>
        <p:spPr>
          <a:xfrm>
            <a:off x="2618105" y="3877945"/>
            <a:ext cx="8569960" cy="2286635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  <a:ln w="19050">
            <a:gradFill flip="none" rotWithShape="1">
              <a:gsLst>
                <a:gs pos="0">
                  <a:srgbClr val="5E4230">
                    <a:alpha val="15000"/>
                  </a:srgbClr>
                </a:gs>
                <a:gs pos="15000">
                  <a:srgbClr val="5E4230">
                    <a:alpha val="15000"/>
                  </a:srgbClr>
                </a:gs>
                <a:gs pos="100000">
                  <a:srgbClr val="5E4230">
                    <a:alpha val="80000"/>
                  </a:srgbClr>
                </a:gs>
              </a:gsLst>
              <a:lin ang="10320000" scaled="1"/>
            </a:gradFill>
            <a:prstDash val="solid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5-30-14:21:01-d0sksjc75iks2gau3mq0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1270" y="6985"/>
            <a:ext cx="7790180" cy="6858000"/>
          </a:xfrm>
          <a:prstGeom prst="rect">
            <a:avLst/>
          </a:prstGeom>
          <a:gradFill flip="none" rotWithShape="1">
            <a:gsLst>
              <a:gs pos="0">
                <a:srgbClr val="CDBBA4">
                  <a:alpha val="9000"/>
                </a:srgbClr>
              </a:gs>
              <a:gs pos="28000">
                <a:srgbClr val="CDBBA4">
                  <a:alpha val="9000"/>
                </a:srgbClr>
              </a:gs>
              <a:gs pos="100000">
                <a:srgbClr val="CDBBA4"/>
              </a:gs>
            </a:gsLst>
            <a:lin ang="240000" scaled="1"/>
          </a:gradFill>
        </p:spPr>
      </p:sp>
      <p:sp>
        <p:nvSpPr>
          <p:cNvPr id="4" name="Text 1"/>
          <p:cNvSpPr/>
          <p:nvPr/>
        </p:nvSpPr>
        <p:spPr>
          <a:xfrm>
            <a:off x="-635" y="0"/>
            <a:ext cx="7790180" cy="685800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414145" y="2153920"/>
            <a:ext cx="5576570" cy="97155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6" name="Text 3"/>
          <p:cNvSpPr/>
          <p:nvPr/>
        </p:nvSpPr>
        <p:spPr>
          <a:xfrm>
            <a:off x="1414145" y="2153920"/>
            <a:ext cx="5576570" cy="971550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>
                <a:solidFill>
                  <a:srgbClr val="696968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梁启超引导三子梁思永将西方考古方法与中国实际结合，推动了中国考古学的发展。</a:t>
            </a:r>
            <a:endParaRPr lang="en-US" dirty="0">
              <a:solidFill>
                <a:srgbClr val="696968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451610" y="1812925"/>
            <a:ext cx="5177790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结合中西方法</a:t>
            </a:r>
            <a:endParaRPr lang="en-US" sz="24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80415" y="1857375"/>
            <a:ext cx="352425" cy="352425"/>
          </a:xfrm>
          <a:prstGeom prst="ellipse">
            <a:avLst/>
          </a:prstGeom>
          <a:solidFill>
            <a:srgbClr val="5E4230"/>
          </a:solidFill>
        </p:spPr>
      </p:sp>
      <p:sp>
        <p:nvSpPr>
          <p:cNvPr id="9" name="Text 6"/>
          <p:cNvSpPr/>
          <p:nvPr/>
        </p:nvSpPr>
        <p:spPr>
          <a:xfrm>
            <a:off x="780415" y="1857375"/>
            <a:ext cx="352425" cy="35242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1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949325" y="2112010"/>
            <a:ext cx="0" cy="2886075"/>
          </a:xfrm>
          <a:prstGeom prst="line">
            <a:avLst/>
          </a:prstGeom>
          <a:noFill/>
          <a:ln w="19050">
            <a:solidFill>
              <a:srgbClr val="5E4230"/>
            </a:solidFill>
            <a:prstDash val="solid"/>
            <a:headEnd type="none"/>
            <a:tailEnd type="none"/>
          </a:ln>
        </p:spPr>
      </p:sp>
      <p:sp>
        <p:nvSpPr>
          <p:cNvPr id="11" name="Shape 8"/>
          <p:cNvSpPr/>
          <p:nvPr/>
        </p:nvSpPr>
        <p:spPr>
          <a:xfrm>
            <a:off x="780415" y="3343910"/>
            <a:ext cx="352425" cy="352425"/>
          </a:xfrm>
          <a:prstGeom prst="ellipse">
            <a:avLst/>
          </a:prstGeom>
          <a:solidFill>
            <a:srgbClr val="5E4230"/>
          </a:solidFill>
        </p:spPr>
      </p:sp>
      <p:sp>
        <p:nvSpPr>
          <p:cNvPr id="12" name="Text 9"/>
          <p:cNvSpPr/>
          <p:nvPr/>
        </p:nvSpPr>
        <p:spPr>
          <a:xfrm>
            <a:off x="780415" y="3343910"/>
            <a:ext cx="352425" cy="35242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2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80415" y="4872355"/>
            <a:ext cx="352425" cy="352425"/>
          </a:xfrm>
          <a:prstGeom prst="ellipse">
            <a:avLst/>
          </a:prstGeom>
          <a:solidFill>
            <a:srgbClr val="5E4230"/>
          </a:solidFill>
        </p:spPr>
      </p:sp>
      <p:sp>
        <p:nvSpPr>
          <p:cNvPr id="14" name="Text 11"/>
          <p:cNvSpPr/>
          <p:nvPr/>
        </p:nvSpPr>
        <p:spPr>
          <a:xfrm>
            <a:off x="780415" y="4872355"/>
            <a:ext cx="352425" cy="352425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思源宋体" panose="02020500000000000000" pitchFamily="34" charset="-122"/>
                <a:ea typeface="思源宋体" panose="02020500000000000000" pitchFamily="34" charset="-122"/>
                <a:cs typeface="思源宋体" panose="02020500000000000000" pitchFamily="34" charset="-120"/>
              </a:rPr>
              <a:t>3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414145" y="3642995"/>
            <a:ext cx="5605145" cy="97155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13"/>
          <p:cNvSpPr/>
          <p:nvPr/>
        </p:nvSpPr>
        <p:spPr>
          <a:xfrm>
            <a:off x="1414145" y="3642995"/>
            <a:ext cx="5605145" cy="971550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1800" dirty="0">
                <a:solidFill>
                  <a:srgbClr val="696968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他寄送《营造法式》等珍贵资料给梁思成，助力其构建‘中国建筑史’的研究体系，体现了学以致用的导向。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1414780" y="3302000"/>
            <a:ext cx="5177790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助力构建研究体系</a:t>
            </a:r>
            <a:endParaRPr lang="en-US" sz="24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1414145" y="5153660"/>
            <a:ext cx="5574665" cy="97155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9" name="Text 16"/>
          <p:cNvSpPr/>
          <p:nvPr/>
        </p:nvSpPr>
        <p:spPr>
          <a:xfrm>
            <a:off x="1414145" y="5153660"/>
            <a:ext cx="5574665" cy="971550"/>
          </a:xfrm>
          <a:prstGeom prst="rect">
            <a:avLst/>
          </a:prstGeom>
          <a:noFill/>
        </p:spPr>
        <p:txBody>
          <a:bodyPr wrap="square" lIns="45720" tIns="91440" rIns="91440" bIns="45720" rtlCol="0" anchor="t"/>
          <a:lstStyle/>
          <a:p>
            <a:pPr marL="0" algn="just">
              <a:lnSpc>
                <a:spcPct val="120000"/>
              </a:lnSpc>
              <a:buClrTx/>
              <a:buSzTx/>
              <a:buFontTx/>
              <a:buNone/>
            </a:pPr>
            <a:r>
              <a:rPr lang="en-US" sz="1800" dirty="0">
                <a:solidFill>
                  <a:srgbClr val="696968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这种务实的教育方法让子女在各自的专业领域深耕细作，最终取得了卓越成就。</a:t>
            </a:r>
            <a:endParaRPr lang="en-US" sz="1800" dirty="0">
              <a:solidFill>
                <a:srgbClr val="696968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414780" y="4812665"/>
            <a:ext cx="5177790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务实教育的成果</a:t>
            </a:r>
            <a:endParaRPr lang="en-US" sz="24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537845" y="1169670"/>
            <a:ext cx="11116310" cy="456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让学术扎根中国现场</a:t>
            </a: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 flipH="1">
            <a:off x="666115" y="1169670"/>
            <a:ext cx="2133600" cy="0"/>
          </a:xfrm>
          <a:prstGeom prst="line">
            <a:avLst/>
          </a:prstGeom>
          <a:noFill/>
          <a:ln w="16510"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21420000" scaled="1"/>
            </a:gradFill>
            <a:prstDash val="solid"/>
            <a:headEnd type="none"/>
            <a:tailEnd type="none"/>
          </a:ln>
        </p:spPr>
      </p:sp>
      <p:pic>
        <p:nvPicPr>
          <p:cNvPr id="23" name="Image 1" descr="https://kimi-img.moonshot.cn/pub/slides/slides_tmpl/image/25-05-30-14:22:17-d0skt6c75iks2gau3ncg.png"/>
          <p:cNvPicPr>
            <a:picLocks noChangeAspect="1"/>
          </p:cNvPicPr>
          <p:nvPr/>
        </p:nvPicPr>
        <p:blipFill>
          <a:blip r:embed="rId2"/>
          <a:srcRect l="50" r="50"/>
          <a:stretch>
            <a:fillRect/>
          </a:stretch>
        </p:blipFill>
        <p:spPr>
          <a:xfrm>
            <a:off x="7788910" y="6985"/>
            <a:ext cx="4403090" cy="6858000"/>
          </a:xfrm>
          <a:prstGeom prst="rect">
            <a:avLst/>
          </a:prstGeom>
        </p:spPr>
      </p:pic>
      <p:pic>
        <p:nvPicPr>
          <p:cNvPr id="24" name="Image 2" descr="https://kimi-img.moonshot.cn/pub/slides/slides_tmpl/image/25-05-30-14:21:00-d0sksj475iks2gau3mp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45" y="897255"/>
            <a:ext cx="913765" cy="27241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-1270" y="-40005"/>
            <a:ext cx="5347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5E423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以“务实”为核心的学风培育</a:t>
            </a:r>
            <a:endParaRPr lang="en-US" sz="2800" b="1" dirty="0">
              <a:solidFill>
                <a:srgbClr val="5E423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TI1ZjczYjM0ZGIxYzk1YzQ2MGVhMGY1MWNmNjRhOTEifQ==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1586</Words>
  <Application>WPS 演示</Application>
  <PresentationFormat>On-screen Show (16:9)</PresentationFormat>
  <Paragraphs>208</Paragraphs>
  <Slides>17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宋体</vt:lpstr>
      <vt:lpstr>Wingdings</vt:lpstr>
      <vt:lpstr>MiSans</vt:lpstr>
      <vt:lpstr>MiSans</vt:lpstr>
      <vt:lpstr>思源宋体</vt:lpstr>
      <vt:lpstr>思源宋体</vt:lpstr>
      <vt:lpstr>Calibri</vt:lpstr>
      <vt:lpstr>微软雅黑</vt:lpstr>
      <vt:lpstr>Arial Unicode MS</vt:lpstr>
      <vt:lpstr>等线</vt:lpstr>
      <vt:lpstr>MS PMincho</vt:lpstr>
      <vt:lpstr>Segoe Print</vt:lpstr>
      <vt:lpstr>MS PMincho</vt:lpstr>
      <vt:lpstr>MS PMincho</vt:lpstr>
      <vt:lpstr>MingLiU-ExtB</vt:lpstr>
      <vt:lpstr>隶书</vt:lpstr>
      <vt:lpstr>黑体</vt:lpstr>
      <vt:lpstr>Custom Theme</vt:lpstr>
      <vt:lpstr>1_Custom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梁启超家书里的教育密码</dc:title>
  <dc:creator>Kimi</dc:creator>
  <dc:subject>梁启超家书里的教育密码</dc:subject>
  <cp:lastModifiedBy>星空</cp:lastModifiedBy>
  <cp:revision>21</cp:revision>
  <dcterms:created xsi:type="dcterms:W3CDTF">2025-09-01T05:04:00Z</dcterms:created>
  <dcterms:modified xsi:type="dcterms:W3CDTF">2025-09-01T08:08:26Z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{"Label":"梁启超家书里的教育密码","ContentProducer":"001191110108MACG2KBH8F10000","ProduceID":"d2qhtqracc45bkg8snv0","ReservedCode1":"","ContentPropagator":"001191110108MACG2KBH8F20000","PropagateID":"d2qhtqracc45bkg8snv0","ReservedCode2":""}</vt:lpwstr>
  </property>
  <property fmtid="{D5CDD505-2E9C-101B-9397-08002B2CF9AE}" pid="3" name="ICV">
    <vt:lpwstr>CF299E95BE2342F49024CCE269E9BFA5</vt:lpwstr>
  </property>
  <property fmtid="{D5CDD505-2E9C-101B-9397-08002B2CF9AE}" pid="4" name="KSOProductBuildVer">
    <vt:lpwstr>2052-11.1.0.12165</vt:lpwstr>
  </property>
</Properties>
</file>