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3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72" r:id="rId3"/>
    <p:sldId id="275" r:id="rId5"/>
    <p:sldId id="276" r:id="rId6"/>
    <p:sldId id="277" r:id="rId7"/>
    <p:sldId id="279" r:id="rId8"/>
    <p:sldId id="280" r:id="rId9"/>
    <p:sldId id="281" r:id="rId10"/>
    <p:sldId id="282" r:id="rId11"/>
    <p:sldId id="284" r:id="rId12"/>
    <p:sldId id="288" r:id="rId13"/>
    <p:sldId id="289" r:id="rId14"/>
  </p:sldIdLst>
  <p:sldSz cx="12192000" cy="6858000"/>
  <p:notesSz cx="6858000" cy="12192000"/>
  <p:embeddedFontLst>
    <p:embeddedFont>
      <p:font typeface="华文行楷" panose="02010800040101010101" charset="-122"/>
      <p:regular r:id="rId20"/>
    </p:embeddedFont>
    <p:embeddedFont>
      <p:font typeface="MiSans" pitchFamily="34" charset="-120"/>
      <p:regular r:id="rId21"/>
    </p:embeddedFont>
    <p:embeddedFont>
      <p:font typeface="Gill Sans MT" panose="020B0502020104020203" charset="0"/>
      <p:regular r:id="rId22"/>
      <p:bold r:id="rId23"/>
      <p:italic r:id="rId24"/>
      <p:boldItalic r:id="rId25"/>
    </p:embeddedFont>
    <p:embeddedFont>
      <p:font typeface="华文中宋" panose="02010600040101010101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华文新魏" panose="02010800040101010101" charset="-122"/>
      <p:regular r:id="rId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20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customXmlProps" Target="../customXml/itemProps3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16.png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1" Type="http://schemas.openxmlformats.org/officeDocument/2006/relationships/image" Target="../media/image14.jpeg"/><Relationship Id="rId10" Type="http://schemas.openxmlformats.org/officeDocument/2006/relationships/image" Target="../media/image13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4:02-d0shrik75iks832je76g.png"/>
          <p:cNvPicPr>
            <a:picLocks noChangeAspect="1"/>
          </p:cNvPicPr>
          <p:nvPr/>
        </p:nvPicPr>
        <p:blipFill>
          <a:blip r:embed="rId1"/>
          <a:srcRect b="24368"/>
          <a:stretch>
            <a:fillRect/>
          </a:stretch>
        </p:blipFill>
        <p:spPr>
          <a:xfrm>
            <a:off x="10160" y="1690370"/>
            <a:ext cx="12192000" cy="516763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365" cy="5333365"/>
          </a:xfrm>
          <a:prstGeom prst="rect">
            <a:avLst/>
          </a:prstGeom>
          <a:gradFill flip="none" rotWithShape="1">
            <a:gsLst>
              <a:gs pos="0">
                <a:srgbClr val="F6F4ED">
                  <a:alpha val="0"/>
                </a:srgbClr>
              </a:gs>
              <a:gs pos="48000">
                <a:srgbClr val="F6F4ED">
                  <a:alpha val="0"/>
                </a:srgbClr>
              </a:gs>
              <a:gs pos="65000">
                <a:srgbClr val="F6F4ED"/>
              </a:gs>
              <a:gs pos="95000">
                <a:srgbClr val="F6F4ED"/>
              </a:gs>
              <a:gs pos="100000">
                <a:srgbClr val="F6F4ED"/>
              </a:gs>
            </a:gsLst>
            <a:lin ang="16200000" scaled="1"/>
          </a:gradFill>
        </p:spPr>
      </p:sp>
      <p:sp>
        <p:nvSpPr>
          <p:cNvPr id="4" name="Text 1"/>
          <p:cNvSpPr/>
          <p:nvPr/>
        </p:nvSpPr>
        <p:spPr>
          <a:xfrm>
            <a:off x="0" y="0"/>
            <a:ext cx="12191365" cy="5333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93725" y="434340"/>
            <a:ext cx="8801100" cy="1092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《时务报》</a:t>
            </a:r>
            <a:r>
              <a:rPr lang="zh-CN" altLang="en-US" sz="90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：</a:t>
            </a:r>
            <a:endParaRPr lang="zh-CN" altLang="en-US" sz="9000" b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15405" y="4429760"/>
            <a:ext cx="2078990" cy="4152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6" name="F35B0BEE-F18A-47BB-8FCB-E00DA2F2635D-1" descr="C:/Users/zfl43/AppData/Local/Temp/wpp.PyUxDuwp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320000">
            <a:off x="-170815" y="1754505"/>
            <a:ext cx="4929505" cy="4893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4345" y="2003425"/>
            <a:ext cx="8181975" cy="2663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一份报纸如何唤醒一个时代</a:t>
            </a:r>
            <a:endParaRPr lang="en-US" sz="6600" b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  <a:cs typeface="MiSans" pitchFamily="34" charset="-120"/>
            </a:endParaRPr>
          </a:p>
          <a:p>
            <a:endParaRPr lang="zh-CN" altLang="en-US" sz="6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525252">
                  <a:alpha val="100000"/>
                </a:srgbClr>
              </a:clrFrom>
              <a:clrTo>
                <a:srgbClr val="525252">
                  <a:alpha val="100000"/>
                  <a:alpha val="0"/>
                </a:srgbClr>
              </a:clrTo>
            </a:clrChange>
          </a:blip>
          <a:srcRect l="35659" t="4273" r="-1917" b="682"/>
          <a:stretch>
            <a:fillRect/>
          </a:stretch>
        </p:blipFill>
        <p:spPr>
          <a:xfrm>
            <a:off x="6095365" y="2522855"/>
            <a:ext cx="6535420" cy="4983480"/>
          </a:xfrm>
          <a:prstGeom prst="rect">
            <a:avLst/>
          </a:prstGeom>
          <a:effectLst>
            <a:softEdge rad="95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1"/>
            </p:custDataLst>
          </p:nvPr>
        </p:nvSpPr>
        <p:spPr>
          <a:xfrm>
            <a:off x="4227830" y="812165"/>
            <a:ext cx="623062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奠定了梁启超作为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舆论骄子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的地位</a:t>
            </a:r>
            <a:endParaRPr lang="en-US" altLang="zh-CN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3573780" y="1498600"/>
            <a:ext cx="7414260" cy="11290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b="1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自通都大邑，下至僻壤穷陬，无不知有新会梁氏者</a:t>
            </a:r>
            <a:r>
              <a:rPr lang="en-US" altLang="zh-CN" sz="2400" b="1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400" b="1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3455670" y="749935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04</a:t>
            </a:r>
            <a:endParaRPr lang="en-US" sz="3200" b="1" dirty="0">
              <a:solidFill>
                <a:srgbClr val="664426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6" name="Text 4"/>
          <p:cNvSpPr/>
          <p:nvPr>
            <p:custDataLst>
              <p:tags r:id="rId4"/>
            </p:custDataLst>
          </p:nvPr>
        </p:nvSpPr>
        <p:spPr>
          <a:xfrm>
            <a:off x="1421765" y="4210050"/>
            <a:ext cx="601980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暴露了维新派的内部分歧与封建势力的阻力</a:t>
            </a:r>
            <a:endParaRPr lang="en-US" sz="2400" b="1" dirty="0">
              <a:solidFill>
                <a:srgbClr val="735633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>
            <p:custDataLst>
              <p:tags r:id="rId5"/>
            </p:custDataLst>
          </p:nvPr>
        </p:nvSpPr>
        <p:spPr>
          <a:xfrm>
            <a:off x="995045" y="4953000"/>
            <a:ext cx="7341870" cy="13195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稳健的改良</a:t>
            </a:r>
            <a:r>
              <a:rPr lang="en-US" altLang="zh-CN" sz="24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VS  </a:t>
            </a:r>
            <a:r>
              <a:rPr lang="zh-CN" altLang="en-US" sz="24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激进的民权</a:t>
            </a:r>
            <a:endParaRPr lang="zh-CN" altLang="en-US" sz="24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洋务派官僚的警惕</a:t>
            </a:r>
            <a:endParaRPr lang="zh-CN" altLang="en-US" sz="24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干涉言论。</a:t>
            </a:r>
            <a:endParaRPr lang="zh-CN" altLang="en-US" sz="24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Text 6"/>
          <p:cNvSpPr/>
          <p:nvPr>
            <p:custDataLst>
              <p:tags r:id="rId6"/>
            </p:custDataLst>
          </p:nvPr>
        </p:nvSpPr>
        <p:spPr>
          <a:xfrm>
            <a:off x="739775" y="4147820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05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Text 22"/>
          <p:cNvSpPr/>
          <p:nvPr/>
        </p:nvSpPr>
        <p:spPr>
          <a:xfrm>
            <a:off x="2921635" y="4731385"/>
            <a:ext cx="2792730" cy="15436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4503" r="-6800" b="15110"/>
          <a:stretch>
            <a:fillRect/>
          </a:stretch>
        </p:blipFill>
        <p:spPr>
          <a:xfrm>
            <a:off x="377825" y="401955"/>
            <a:ext cx="3103245" cy="34626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406765" y="2999105"/>
            <a:ext cx="3242310" cy="3728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5-30-10:54:02-d0shrik75iks832je76g.png"/>
          <p:cNvPicPr>
            <a:picLocks noChangeAspect="1"/>
          </p:cNvPicPr>
          <p:nvPr/>
        </p:nvPicPr>
        <p:blipFill>
          <a:blip r:embed="rId1"/>
          <a:srcRect b="24368"/>
          <a:stretch>
            <a:fillRect/>
          </a:stretch>
        </p:blipFill>
        <p:spPr>
          <a:xfrm>
            <a:off x="10160" y="1690370"/>
            <a:ext cx="12192000" cy="516763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365" cy="5333365"/>
          </a:xfrm>
          <a:prstGeom prst="rect">
            <a:avLst/>
          </a:prstGeom>
          <a:gradFill flip="none" rotWithShape="1">
            <a:gsLst>
              <a:gs pos="0">
                <a:srgbClr val="F6F4ED">
                  <a:alpha val="0"/>
                </a:srgbClr>
              </a:gs>
              <a:gs pos="48000">
                <a:srgbClr val="F6F4ED">
                  <a:alpha val="0"/>
                </a:srgbClr>
              </a:gs>
              <a:gs pos="65000">
                <a:srgbClr val="F6F4ED"/>
              </a:gs>
              <a:gs pos="95000">
                <a:srgbClr val="F6F4ED"/>
              </a:gs>
              <a:gs pos="100000">
                <a:srgbClr val="F6F4ED"/>
              </a:gs>
            </a:gsLst>
            <a:lin ang="16200000" scaled="1"/>
          </a:gradFill>
        </p:spPr>
      </p:sp>
      <p:sp>
        <p:nvSpPr>
          <p:cNvPr id="4" name="Text 1"/>
          <p:cNvSpPr/>
          <p:nvPr/>
        </p:nvSpPr>
        <p:spPr>
          <a:xfrm>
            <a:off x="0" y="0"/>
            <a:ext cx="12191365" cy="53333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93725" y="434340"/>
            <a:ext cx="8801100" cy="1092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《时务报》</a:t>
            </a:r>
            <a:r>
              <a:rPr lang="zh-CN" altLang="en-US" sz="90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：</a:t>
            </a:r>
            <a:endParaRPr lang="zh-CN" altLang="en-US" sz="9000" b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415405" y="4429760"/>
            <a:ext cx="2078990" cy="41529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6" name="F35B0BEE-F18A-47BB-8FCB-E00DA2F2635D-2" descr="C:/Users/zfl43/AppData/Local/Temp/wpp.PyUxDuwp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320000">
            <a:off x="-170815" y="1754505"/>
            <a:ext cx="4929505" cy="4893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84345" y="2003425"/>
            <a:ext cx="8181975" cy="2663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  <a:cs typeface="MiSans" pitchFamily="34" charset="-120"/>
              </a:rPr>
              <a:t>一份报纸如何唤醒一个时代</a:t>
            </a:r>
            <a:endParaRPr lang="en-US" sz="6600" b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  <a:cs typeface="MiSans" pitchFamily="34" charset="-120"/>
            </a:endParaRPr>
          </a:p>
          <a:p>
            <a:endParaRPr lang="zh-CN" altLang="en-US" sz="6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525252">
                  <a:alpha val="100000"/>
                </a:srgbClr>
              </a:clrFrom>
              <a:clrTo>
                <a:srgbClr val="525252">
                  <a:alpha val="100000"/>
                  <a:alpha val="0"/>
                </a:srgbClr>
              </a:clrTo>
            </a:clrChange>
          </a:blip>
          <a:srcRect l="35659" t="4273" r="-1917" b="682"/>
          <a:stretch>
            <a:fillRect/>
          </a:stretch>
        </p:blipFill>
        <p:spPr>
          <a:xfrm>
            <a:off x="6095365" y="2522855"/>
            <a:ext cx="6535420" cy="4983480"/>
          </a:xfrm>
          <a:prstGeom prst="rect">
            <a:avLst/>
          </a:prstGeom>
          <a:effectLst>
            <a:softEdge rad="95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圆角矩形 95"/>
          <p:cNvSpPr/>
          <p:nvPr/>
        </p:nvSpPr>
        <p:spPr>
          <a:xfrm>
            <a:off x="453390" y="883285"/>
            <a:ext cx="11539220" cy="52673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 rot="1800000">
            <a:off x="367916" y="1062304"/>
            <a:ext cx="1357317" cy="1357318"/>
          </a:xfrm>
          <a:custGeom>
            <a:avLst/>
            <a:gdLst/>
            <a:ahLst/>
            <a:cxnLst/>
            <a:rect l="l" t="t" r="r" b="b"/>
            <a:pathLst>
              <a:path w="1357317" h="1357318">
                <a:moveTo>
                  <a:pt x="497288" y="1333638"/>
                </a:moveTo>
                <a:cubicBezTo>
                  <a:pt x="497288" y="1333638"/>
                  <a:pt x="497288" y="1333638"/>
                  <a:pt x="860028" y="1333638"/>
                </a:cubicBezTo>
                <a:cubicBezTo>
                  <a:pt x="802893" y="1349425"/>
                  <a:pt x="741772" y="1357318"/>
                  <a:pt x="677994" y="1357318"/>
                </a:cubicBezTo>
                <a:cubicBezTo>
                  <a:pt x="615544" y="1357318"/>
                  <a:pt x="554422" y="1349425"/>
                  <a:pt x="497288" y="1333638"/>
                </a:cubicBezTo>
                <a:close/>
                <a:moveTo>
                  <a:pt x="337983" y="1265826"/>
                </a:moveTo>
                <a:lnTo>
                  <a:pt x="1018256" y="1265826"/>
                </a:lnTo>
                <a:cubicBezTo>
                  <a:pt x="990409" y="1281569"/>
                  <a:pt x="962561" y="1295998"/>
                  <a:pt x="932062" y="1307805"/>
                </a:cubicBezTo>
                <a:cubicBezTo>
                  <a:pt x="932062" y="1307805"/>
                  <a:pt x="932062" y="1307805"/>
                  <a:pt x="422852" y="1307805"/>
                </a:cubicBezTo>
                <a:cubicBezTo>
                  <a:pt x="393678" y="1295998"/>
                  <a:pt x="364505" y="1281569"/>
                  <a:pt x="337983" y="1265826"/>
                </a:cubicBezTo>
                <a:close/>
                <a:moveTo>
                  <a:pt x="242186" y="1199090"/>
                </a:moveTo>
                <a:lnTo>
                  <a:pt x="1114055" y="1199090"/>
                </a:lnTo>
                <a:cubicBezTo>
                  <a:pt x="1095476" y="1213604"/>
                  <a:pt x="1076898" y="1226799"/>
                  <a:pt x="1058319" y="1239993"/>
                </a:cubicBezTo>
                <a:cubicBezTo>
                  <a:pt x="1058319" y="1239993"/>
                  <a:pt x="1058319" y="1239993"/>
                  <a:pt x="297921" y="1239993"/>
                </a:cubicBezTo>
                <a:cubicBezTo>
                  <a:pt x="278016" y="1226799"/>
                  <a:pt x="259437" y="1213604"/>
                  <a:pt x="242186" y="1199090"/>
                </a:cubicBezTo>
                <a:close/>
                <a:moveTo>
                  <a:pt x="173297" y="1131278"/>
                </a:moveTo>
                <a:lnTo>
                  <a:pt x="1182943" y="1131278"/>
                </a:lnTo>
                <a:cubicBezTo>
                  <a:pt x="1169676" y="1146078"/>
                  <a:pt x="1156408" y="1160878"/>
                  <a:pt x="1141814" y="1174333"/>
                </a:cubicBezTo>
                <a:cubicBezTo>
                  <a:pt x="1141814" y="1174333"/>
                  <a:pt x="1141814" y="1174333"/>
                  <a:pt x="214426" y="1174333"/>
                </a:cubicBezTo>
                <a:cubicBezTo>
                  <a:pt x="199832" y="1160878"/>
                  <a:pt x="185238" y="1146078"/>
                  <a:pt x="173297" y="1131278"/>
                </a:cubicBezTo>
                <a:close/>
                <a:moveTo>
                  <a:pt x="120554" y="1065619"/>
                </a:moveTo>
                <a:lnTo>
                  <a:pt x="1236762" y="1065619"/>
                </a:lnTo>
                <a:cubicBezTo>
                  <a:pt x="1226144" y="1080132"/>
                  <a:pt x="1216853" y="1093327"/>
                  <a:pt x="1204908" y="1106521"/>
                </a:cubicBezTo>
                <a:cubicBezTo>
                  <a:pt x="1204908" y="1106521"/>
                  <a:pt x="1204908" y="1106521"/>
                  <a:pt x="151081" y="1106521"/>
                </a:cubicBezTo>
                <a:cubicBezTo>
                  <a:pt x="140463" y="1093327"/>
                  <a:pt x="129845" y="1080132"/>
                  <a:pt x="120554" y="1065619"/>
                </a:cubicBezTo>
                <a:close/>
                <a:moveTo>
                  <a:pt x="79652" y="997806"/>
                </a:moveTo>
                <a:lnTo>
                  <a:pt x="1277664" y="997806"/>
                </a:lnTo>
                <a:cubicBezTo>
                  <a:pt x="1269704" y="1012236"/>
                  <a:pt x="1261744" y="1026667"/>
                  <a:pt x="1252457" y="1039786"/>
                </a:cubicBezTo>
                <a:cubicBezTo>
                  <a:pt x="1252457" y="1039786"/>
                  <a:pt x="1252457" y="1039786"/>
                  <a:pt x="103532" y="1039786"/>
                </a:cubicBezTo>
                <a:cubicBezTo>
                  <a:pt x="95572" y="1026667"/>
                  <a:pt x="87612" y="1012236"/>
                  <a:pt x="79652" y="997806"/>
                </a:cubicBezTo>
                <a:close/>
                <a:moveTo>
                  <a:pt x="47360" y="931071"/>
                </a:moveTo>
                <a:lnTo>
                  <a:pt x="1307803" y="931071"/>
                </a:lnTo>
                <a:cubicBezTo>
                  <a:pt x="1302496" y="944265"/>
                  <a:pt x="1295862" y="958779"/>
                  <a:pt x="1289228" y="971973"/>
                </a:cubicBezTo>
                <a:cubicBezTo>
                  <a:pt x="1289228" y="971973"/>
                  <a:pt x="1289228" y="971973"/>
                  <a:pt x="65935" y="971973"/>
                </a:cubicBezTo>
                <a:cubicBezTo>
                  <a:pt x="59301" y="958779"/>
                  <a:pt x="53994" y="944265"/>
                  <a:pt x="47360" y="931071"/>
                </a:cubicBezTo>
                <a:close/>
                <a:moveTo>
                  <a:pt x="24756" y="863259"/>
                </a:moveTo>
                <a:lnTo>
                  <a:pt x="1331484" y="863259"/>
                </a:lnTo>
                <a:cubicBezTo>
                  <a:pt x="1327504" y="878059"/>
                  <a:pt x="1322197" y="892859"/>
                  <a:pt x="1316891" y="906314"/>
                </a:cubicBezTo>
                <a:cubicBezTo>
                  <a:pt x="1316891" y="906314"/>
                  <a:pt x="1316891" y="906314"/>
                  <a:pt x="38023" y="906314"/>
                </a:cubicBezTo>
                <a:cubicBezTo>
                  <a:pt x="32716" y="892859"/>
                  <a:pt x="28737" y="878059"/>
                  <a:pt x="24756" y="863259"/>
                </a:cubicBezTo>
                <a:close/>
                <a:moveTo>
                  <a:pt x="8610" y="797599"/>
                </a:moveTo>
                <a:lnTo>
                  <a:pt x="1346553" y="797599"/>
                </a:lnTo>
                <a:cubicBezTo>
                  <a:pt x="1343898" y="810793"/>
                  <a:pt x="1341243" y="825307"/>
                  <a:pt x="1338588" y="838502"/>
                </a:cubicBezTo>
                <a:cubicBezTo>
                  <a:pt x="1338588" y="838502"/>
                  <a:pt x="1338588" y="838502"/>
                  <a:pt x="17901" y="838502"/>
                </a:cubicBezTo>
                <a:cubicBezTo>
                  <a:pt x="15247" y="825307"/>
                  <a:pt x="11265" y="810793"/>
                  <a:pt x="8610" y="797599"/>
                </a:cubicBezTo>
                <a:close/>
                <a:moveTo>
                  <a:pt x="1076" y="729788"/>
                </a:moveTo>
                <a:lnTo>
                  <a:pt x="1356240" y="729788"/>
                </a:lnTo>
                <a:cubicBezTo>
                  <a:pt x="1354913" y="744218"/>
                  <a:pt x="1353586" y="758648"/>
                  <a:pt x="1350931" y="771767"/>
                </a:cubicBezTo>
                <a:cubicBezTo>
                  <a:pt x="1350931" y="771767"/>
                  <a:pt x="1350931" y="771767"/>
                  <a:pt x="6385" y="771767"/>
                </a:cubicBezTo>
                <a:cubicBezTo>
                  <a:pt x="3731" y="758648"/>
                  <a:pt x="2404" y="744218"/>
                  <a:pt x="1076" y="729788"/>
                </a:cubicBezTo>
                <a:close/>
                <a:moveTo>
                  <a:pt x="0" y="663052"/>
                </a:moveTo>
                <a:cubicBezTo>
                  <a:pt x="0" y="663052"/>
                  <a:pt x="0" y="663052"/>
                  <a:pt x="1357317" y="663052"/>
                </a:cubicBezTo>
                <a:cubicBezTo>
                  <a:pt x="1357317" y="668434"/>
                  <a:pt x="1357317" y="672470"/>
                  <a:pt x="1357317" y="677852"/>
                </a:cubicBezTo>
                <a:cubicBezTo>
                  <a:pt x="1357317" y="687271"/>
                  <a:pt x="1357317" y="696689"/>
                  <a:pt x="1357317" y="706107"/>
                </a:cubicBezTo>
                <a:cubicBezTo>
                  <a:pt x="1357317" y="706107"/>
                  <a:pt x="1357317" y="706107"/>
                  <a:pt x="0" y="706107"/>
                </a:cubicBezTo>
                <a:cubicBezTo>
                  <a:pt x="0" y="696689"/>
                  <a:pt x="0" y="687271"/>
                  <a:pt x="0" y="677852"/>
                </a:cubicBezTo>
                <a:cubicBezTo>
                  <a:pt x="0" y="672470"/>
                  <a:pt x="0" y="668434"/>
                  <a:pt x="0" y="663052"/>
                </a:cubicBezTo>
                <a:close/>
                <a:moveTo>
                  <a:pt x="3731" y="595240"/>
                </a:moveTo>
                <a:lnTo>
                  <a:pt x="1352258" y="595240"/>
                </a:lnTo>
                <a:cubicBezTo>
                  <a:pt x="1354913" y="610040"/>
                  <a:pt x="1354913" y="623495"/>
                  <a:pt x="1356240" y="638295"/>
                </a:cubicBezTo>
                <a:cubicBezTo>
                  <a:pt x="1356240" y="638295"/>
                  <a:pt x="1356240" y="638295"/>
                  <a:pt x="1076" y="638295"/>
                </a:cubicBezTo>
                <a:cubicBezTo>
                  <a:pt x="1076" y="623495"/>
                  <a:pt x="2404" y="610040"/>
                  <a:pt x="3731" y="595240"/>
                </a:cubicBezTo>
                <a:close/>
                <a:moveTo>
                  <a:pt x="15494" y="529581"/>
                </a:moveTo>
                <a:lnTo>
                  <a:pt x="1340746" y="529581"/>
                </a:lnTo>
                <a:cubicBezTo>
                  <a:pt x="1343400" y="542699"/>
                  <a:pt x="1346053" y="557129"/>
                  <a:pt x="1348706" y="571560"/>
                </a:cubicBezTo>
                <a:cubicBezTo>
                  <a:pt x="1348706" y="571560"/>
                  <a:pt x="1348706" y="571560"/>
                  <a:pt x="7534" y="571560"/>
                </a:cubicBezTo>
                <a:cubicBezTo>
                  <a:pt x="10187" y="557129"/>
                  <a:pt x="12841" y="542699"/>
                  <a:pt x="15494" y="529581"/>
                </a:cubicBezTo>
                <a:close/>
                <a:moveTo>
                  <a:pt x="34544" y="461768"/>
                </a:moveTo>
                <a:lnTo>
                  <a:pt x="1322772" y="461768"/>
                </a:lnTo>
                <a:cubicBezTo>
                  <a:pt x="1326753" y="476198"/>
                  <a:pt x="1330733" y="489317"/>
                  <a:pt x="1334713" y="503747"/>
                </a:cubicBezTo>
                <a:cubicBezTo>
                  <a:pt x="1334713" y="503747"/>
                  <a:pt x="1334713" y="503747"/>
                  <a:pt x="22604" y="503747"/>
                </a:cubicBezTo>
                <a:cubicBezTo>
                  <a:pt x="25257" y="489317"/>
                  <a:pt x="30564" y="476198"/>
                  <a:pt x="34544" y="461768"/>
                </a:cubicBezTo>
                <a:close/>
                <a:moveTo>
                  <a:pt x="60308" y="395033"/>
                </a:moveTo>
                <a:lnTo>
                  <a:pt x="1294604" y="395033"/>
                </a:lnTo>
                <a:cubicBezTo>
                  <a:pt x="1301240" y="408487"/>
                  <a:pt x="1307876" y="423288"/>
                  <a:pt x="1313185" y="438088"/>
                </a:cubicBezTo>
                <a:cubicBezTo>
                  <a:pt x="1313185" y="438088"/>
                  <a:pt x="1313185" y="438088"/>
                  <a:pt x="43055" y="438088"/>
                </a:cubicBezTo>
                <a:cubicBezTo>
                  <a:pt x="48364" y="423288"/>
                  <a:pt x="53672" y="408487"/>
                  <a:pt x="60308" y="395033"/>
                </a:cubicBezTo>
                <a:close/>
                <a:moveTo>
                  <a:pt x="97072" y="327221"/>
                </a:moveTo>
                <a:lnTo>
                  <a:pt x="1260494" y="327221"/>
                </a:lnTo>
                <a:cubicBezTo>
                  <a:pt x="1268454" y="342021"/>
                  <a:pt x="1276413" y="355476"/>
                  <a:pt x="1283046" y="370276"/>
                </a:cubicBezTo>
                <a:cubicBezTo>
                  <a:pt x="1283046" y="370276"/>
                  <a:pt x="1283046" y="370276"/>
                  <a:pt x="73193" y="370276"/>
                </a:cubicBezTo>
                <a:cubicBezTo>
                  <a:pt x="81153" y="355476"/>
                  <a:pt x="89112" y="342021"/>
                  <a:pt x="97072" y="327221"/>
                </a:cubicBezTo>
                <a:close/>
                <a:moveTo>
                  <a:pt x="143523" y="261561"/>
                </a:moveTo>
                <a:lnTo>
                  <a:pt x="1213793" y="261561"/>
                </a:lnTo>
                <a:cubicBezTo>
                  <a:pt x="1224403" y="274680"/>
                  <a:pt x="1235013" y="289110"/>
                  <a:pt x="1244297" y="303540"/>
                </a:cubicBezTo>
                <a:cubicBezTo>
                  <a:pt x="1244297" y="303540"/>
                  <a:pt x="1244297" y="303540"/>
                  <a:pt x="113020" y="303540"/>
                </a:cubicBezTo>
                <a:cubicBezTo>
                  <a:pt x="122303" y="289110"/>
                  <a:pt x="132913" y="274680"/>
                  <a:pt x="143523" y="261561"/>
                </a:cubicBezTo>
                <a:close/>
                <a:moveTo>
                  <a:pt x="202347" y="194825"/>
                </a:moveTo>
                <a:cubicBezTo>
                  <a:pt x="202347" y="194825"/>
                  <a:pt x="202347" y="194825"/>
                  <a:pt x="1153893" y="194825"/>
                </a:cubicBezTo>
                <a:cubicBezTo>
                  <a:pt x="1167165" y="208019"/>
                  <a:pt x="1180436" y="221214"/>
                  <a:pt x="1193707" y="235728"/>
                </a:cubicBezTo>
                <a:cubicBezTo>
                  <a:pt x="1193707" y="235728"/>
                  <a:pt x="1193707" y="235728"/>
                  <a:pt x="162533" y="235728"/>
                </a:cubicBezTo>
                <a:cubicBezTo>
                  <a:pt x="174478" y="221214"/>
                  <a:pt x="187749" y="208019"/>
                  <a:pt x="202347" y="194825"/>
                </a:cubicBezTo>
                <a:close/>
                <a:moveTo>
                  <a:pt x="281045" y="127014"/>
                </a:moveTo>
                <a:lnTo>
                  <a:pt x="1074944" y="127014"/>
                </a:lnTo>
                <a:cubicBezTo>
                  <a:pt x="1093530" y="140469"/>
                  <a:pt x="1110789" y="155269"/>
                  <a:pt x="1128047" y="170069"/>
                </a:cubicBezTo>
                <a:cubicBezTo>
                  <a:pt x="1128047" y="170069"/>
                  <a:pt x="1128047" y="170069"/>
                  <a:pt x="229269" y="170069"/>
                </a:cubicBezTo>
                <a:cubicBezTo>
                  <a:pt x="245200" y="155269"/>
                  <a:pt x="263786" y="140469"/>
                  <a:pt x="281045" y="127014"/>
                </a:cubicBezTo>
                <a:close/>
                <a:moveTo>
                  <a:pt x="396878" y="61354"/>
                </a:moveTo>
                <a:lnTo>
                  <a:pt x="959362" y="61354"/>
                </a:lnTo>
                <a:cubicBezTo>
                  <a:pt x="987220" y="73229"/>
                  <a:pt x="1012426" y="86423"/>
                  <a:pt x="1037631" y="102257"/>
                </a:cubicBezTo>
                <a:cubicBezTo>
                  <a:pt x="1037631" y="102257"/>
                  <a:pt x="1037631" y="102257"/>
                  <a:pt x="318608" y="102257"/>
                </a:cubicBezTo>
                <a:cubicBezTo>
                  <a:pt x="343814" y="86423"/>
                  <a:pt x="370346" y="73229"/>
                  <a:pt x="396878" y="61354"/>
                </a:cubicBezTo>
                <a:close/>
                <a:moveTo>
                  <a:pt x="677581" y="0"/>
                </a:moveTo>
                <a:cubicBezTo>
                  <a:pt x="754578" y="0"/>
                  <a:pt x="827593" y="11841"/>
                  <a:pt x="896625" y="35521"/>
                </a:cubicBezTo>
                <a:cubicBezTo>
                  <a:pt x="896625" y="35521"/>
                  <a:pt x="896625" y="35521"/>
                  <a:pt x="458538" y="35521"/>
                </a:cubicBezTo>
                <a:cubicBezTo>
                  <a:pt x="527570" y="11841"/>
                  <a:pt x="601912" y="0"/>
                  <a:pt x="677581" y="0"/>
                </a:cubicBezTo>
                <a:close/>
              </a:path>
            </a:pathLst>
          </a:custGeom>
          <a:gradFill flip="none" rotWithShape="1">
            <a:gsLst>
              <a:gs pos="0">
                <a:srgbClr val="F6F4ED">
                  <a:alpha val="34000"/>
                </a:srgbClr>
              </a:gs>
              <a:gs pos="76000">
                <a:srgbClr val="F6F4ED">
                  <a:alpha val="3000"/>
                </a:srgbClr>
              </a:gs>
              <a:gs pos="100000">
                <a:srgbClr val="F6F4ED">
                  <a:alpha val="3000"/>
                </a:srgbClr>
              </a:gs>
            </a:gsLst>
            <a:lin ang="0" scaled="1"/>
          </a:gradFill>
        </p:spPr>
      </p:sp>
      <p:sp>
        <p:nvSpPr>
          <p:cNvPr id="3" name="Text 1"/>
          <p:cNvSpPr/>
          <p:nvPr/>
        </p:nvSpPr>
        <p:spPr>
          <a:xfrm rot="1800000">
            <a:off x="367916" y="1062304"/>
            <a:ext cx="1357317" cy="1357318"/>
          </a:xfrm>
          <a:prstGeom prst="rect">
            <a:avLst/>
          </a:prstGeom>
          <a:noFill/>
        </p:spPr>
        <p:txBody>
          <a:bodyPr wrap="square" lIns="45720" tIns="91440" rIns="91440" bIns="4572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593715" y="0"/>
            <a:ext cx="6598285" cy="68535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2155" y="1543050"/>
            <a:ext cx="10728325" cy="44100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 rot="5400000">
            <a:off x="326390" y="291465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9" name="Text 7"/>
          <p:cNvSpPr/>
          <p:nvPr/>
        </p:nvSpPr>
        <p:spPr>
          <a:xfrm rot="5400000">
            <a:off x="326390" y="291465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 rot="5400000">
            <a:off x="453390" y="418465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11" name="Text 9"/>
          <p:cNvSpPr/>
          <p:nvPr/>
        </p:nvSpPr>
        <p:spPr>
          <a:xfrm rot="5400000">
            <a:off x="453390" y="418465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82675" y="291465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甲午战败的震撼</a:t>
            </a:r>
            <a:endParaRPr lang="zh-CN" alt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23897" y="5029214"/>
            <a:ext cx="470007" cy="466697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98996" y="5103784"/>
            <a:ext cx="319808" cy="317556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852930" y="502920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2445706" y="502920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2840890" y="502920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3038482" y="502920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3236071" y="502920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480264" y="500253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468221" y="500253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9785461" y="4963160"/>
            <a:ext cx="185309" cy="28067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9" name="Text 84"/>
          <p:cNvSpPr/>
          <p:nvPr/>
        </p:nvSpPr>
        <p:spPr>
          <a:xfrm>
            <a:off x="1196975" y="1911985"/>
            <a:ext cx="227330" cy="21526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7555" y="1224280"/>
            <a:ext cx="4881880" cy="2974975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15" y="1208405"/>
            <a:ext cx="4599940" cy="2990850"/>
          </a:xfrm>
          <a:prstGeom prst="rect">
            <a:avLst/>
          </a:prstGeom>
        </p:spPr>
      </p:pic>
      <p:sp>
        <p:nvSpPr>
          <p:cNvPr id="99" name="文本框 98"/>
          <p:cNvSpPr txBox="1"/>
          <p:nvPr/>
        </p:nvSpPr>
        <p:spPr>
          <a:xfrm>
            <a:off x="656590" y="4596765"/>
            <a:ext cx="11123930" cy="2561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400">
                <a:solidFill>
                  <a:schemeClr val="accent4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zh-CN" sz="2800">
                <a:solidFill>
                  <a:schemeClr val="accent4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 1895</a:t>
            </a:r>
            <a:r>
              <a:rPr lang="zh-CN" altLang="en-US" sz="2800">
                <a:solidFill>
                  <a:schemeClr val="accent4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年，清政府在甲午战争中惨败于日本中国士大夫阶层陷入了巨大的震惊、耻辱和反思之中。</a:t>
            </a:r>
            <a:endParaRPr lang="zh-CN" altLang="en-US" sz="2800">
              <a:solidFill>
                <a:schemeClr val="accent4"/>
              </a:solidFill>
              <a:latin typeface="Gill Sans MT" panose="020B0502020104020203" charset="0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540" y="4201795"/>
            <a:ext cx="12207240" cy="201104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5" name="Text 3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7" name="Text 5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公车上书与维新思潮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38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F6F4ED"/>
          </a:solidFill>
        </p:spPr>
      </p:sp>
      <p:sp>
        <p:nvSpPr>
          <p:cNvPr id="10" name="Text 8"/>
          <p:cNvSpPr/>
          <p:nvPr/>
        </p:nvSpPr>
        <p:spPr>
          <a:xfrm>
            <a:off x="638810" y="63620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5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6F4ED"/>
            </a:solidFill>
            <a:prstDash val="solid"/>
          </a:ln>
        </p:spPr>
      </p:sp>
      <p:sp>
        <p:nvSpPr>
          <p:cNvPr id="19" name="矩形 18"/>
          <p:cNvSpPr/>
          <p:nvPr/>
        </p:nvSpPr>
        <p:spPr>
          <a:xfrm>
            <a:off x="6972300" y="1517650"/>
            <a:ext cx="4570730" cy="3207385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765810" y="63620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359743" y="1851025"/>
            <a:ext cx="4183200" cy="26765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3A5A6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个别知识分子的呼吁</a:t>
            </a: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rgbClr val="3A5A60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有组织的政治运动</a:t>
            </a:r>
            <a:endParaRPr lang="zh-CN" altLang="en-US" sz="2800" b="1" dirty="0">
              <a:solidFill>
                <a:srgbClr val="3A5A60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68400" y="5311775"/>
            <a:ext cx="682752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维新思潮的深化</a:t>
            </a:r>
            <a:r>
              <a:rPr lang="zh-CN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：器物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 → </a:t>
            </a:r>
            <a:r>
              <a:rPr lang="zh-CN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制度</a:t>
            </a:r>
            <a:r>
              <a:rPr lang="en-US" altLang="zh-CN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 | </a:t>
            </a:r>
            <a:r>
              <a:rPr lang="zh-CN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文化</a:t>
            </a:r>
            <a:endParaRPr lang="zh-CN" alt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l="5421" t="10699" r="7036" b="12302"/>
          <a:stretch>
            <a:fillRect/>
          </a:stretch>
        </p:blipFill>
        <p:spPr>
          <a:xfrm>
            <a:off x="638810" y="1517650"/>
            <a:ext cx="5304155" cy="32073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下箭头 19"/>
          <p:cNvSpPr/>
          <p:nvPr/>
        </p:nvSpPr>
        <p:spPr>
          <a:xfrm>
            <a:off x="8582025" y="2552065"/>
            <a:ext cx="760095" cy="112966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/>
          <p:cNvSpPr/>
          <p:nvPr/>
        </p:nvSpPr>
        <p:spPr>
          <a:xfrm>
            <a:off x="6996430" y="2969260"/>
            <a:ext cx="4629150" cy="3327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Shape 2"/>
          <p:cNvSpPr/>
          <p:nvPr>
            <p:custDataLst>
              <p:tags r:id="rId1"/>
            </p:custDataLst>
          </p:nvPr>
        </p:nvSpPr>
        <p:spPr>
          <a:xfrm>
            <a:off x="880745" y="1446530"/>
            <a:ext cx="790575" cy="1015365"/>
          </a:xfrm>
          <a:custGeom>
            <a:avLst/>
            <a:gdLst/>
            <a:ahLst/>
            <a:cxnLst/>
            <a:rect l="l" t="t" r="r" b="b"/>
            <a:pathLst>
              <a:path w="790575" h="1015365">
                <a:moveTo>
                  <a:pt x="790575" y="142819"/>
                </a:moveTo>
                <a:lnTo>
                  <a:pt x="707469" y="142819"/>
                </a:lnTo>
                <a:lnTo>
                  <a:pt x="790575" y="142819"/>
                </a:lnTo>
                <a:close/>
                <a:moveTo>
                  <a:pt x="122884" y="0"/>
                </a:moveTo>
                <a:lnTo>
                  <a:pt x="129987" y="0"/>
                </a:lnTo>
                <a:lnTo>
                  <a:pt x="790575" y="0"/>
                </a:lnTo>
                <a:lnTo>
                  <a:pt x="790575" y="711"/>
                </a:lnTo>
                <a:lnTo>
                  <a:pt x="787023" y="711"/>
                </a:lnTo>
                <a:cubicBezTo>
                  <a:pt x="742274" y="4263"/>
                  <a:pt x="706758" y="58264"/>
                  <a:pt x="706758" y="123634"/>
                </a:cubicBezTo>
                <a:cubicBezTo>
                  <a:pt x="706758" y="130029"/>
                  <a:pt x="706758" y="136424"/>
                  <a:pt x="707469" y="142108"/>
                </a:cubicBezTo>
                <a:lnTo>
                  <a:pt x="707469" y="142819"/>
                </a:lnTo>
                <a:lnTo>
                  <a:pt x="702497" y="142819"/>
                </a:lnTo>
                <a:lnTo>
                  <a:pt x="702497" y="642330"/>
                </a:lnTo>
                <a:lnTo>
                  <a:pt x="702497" y="645883"/>
                </a:lnTo>
                <a:cubicBezTo>
                  <a:pt x="703207" y="651567"/>
                  <a:pt x="703207" y="657252"/>
                  <a:pt x="703207" y="663647"/>
                </a:cubicBezTo>
                <a:cubicBezTo>
                  <a:pt x="703207" y="670041"/>
                  <a:pt x="703207" y="675726"/>
                  <a:pt x="702497" y="681410"/>
                </a:cubicBezTo>
                <a:lnTo>
                  <a:pt x="702497" y="684963"/>
                </a:lnTo>
                <a:lnTo>
                  <a:pt x="702497" y="689937"/>
                </a:lnTo>
                <a:lnTo>
                  <a:pt x="702497" y="691358"/>
                </a:lnTo>
                <a:cubicBezTo>
                  <a:pt x="701786" y="709832"/>
                  <a:pt x="698945" y="728306"/>
                  <a:pt x="693973" y="746069"/>
                </a:cubicBezTo>
                <a:lnTo>
                  <a:pt x="692552" y="749622"/>
                </a:lnTo>
                <a:lnTo>
                  <a:pt x="691842" y="751754"/>
                </a:lnTo>
                <a:cubicBezTo>
                  <a:pt x="652775" y="903099"/>
                  <a:pt x="515685" y="1015365"/>
                  <a:pt x="351603" y="1015365"/>
                </a:cubicBezTo>
                <a:cubicBezTo>
                  <a:pt x="187522" y="1015365"/>
                  <a:pt x="50432" y="903099"/>
                  <a:pt x="11365" y="751754"/>
                </a:cubicBezTo>
                <a:lnTo>
                  <a:pt x="10655" y="749622"/>
                </a:lnTo>
                <a:lnTo>
                  <a:pt x="9234" y="746069"/>
                </a:lnTo>
                <a:cubicBezTo>
                  <a:pt x="4262" y="728306"/>
                  <a:pt x="1421" y="709832"/>
                  <a:pt x="710" y="691358"/>
                </a:cubicBezTo>
                <a:lnTo>
                  <a:pt x="710" y="689937"/>
                </a:lnTo>
                <a:lnTo>
                  <a:pt x="710" y="684963"/>
                </a:lnTo>
                <a:lnTo>
                  <a:pt x="710" y="681410"/>
                </a:lnTo>
                <a:cubicBezTo>
                  <a:pt x="0" y="675726"/>
                  <a:pt x="0" y="670041"/>
                  <a:pt x="0" y="663647"/>
                </a:cubicBezTo>
                <a:cubicBezTo>
                  <a:pt x="0" y="657252"/>
                  <a:pt x="0" y="651567"/>
                  <a:pt x="710" y="645883"/>
                </a:cubicBezTo>
                <a:lnTo>
                  <a:pt x="710" y="642330"/>
                </a:lnTo>
                <a:lnTo>
                  <a:pt x="710" y="131450"/>
                </a:lnTo>
                <a:lnTo>
                  <a:pt x="710" y="131450"/>
                </a:lnTo>
                <a:lnTo>
                  <a:pt x="710" y="130029"/>
                </a:lnTo>
                <a:cubicBezTo>
                  <a:pt x="710" y="128608"/>
                  <a:pt x="710" y="126477"/>
                  <a:pt x="710" y="124345"/>
                </a:cubicBezTo>
                <a:cubicBezTo>
                  <a:pt x="710" y="59686"/>
                  <a:pt x="51142" y="7105"/>
                  <a:pt x="116491" y="711"/>
                </a:cubicBezTo>
                <a:lnTo>
                  <a:pt x="116491" y="711"/>
                </a:lnTo>
                <a:lnTo>
                  <a:pt x="118622" y="0"/>
                </a:lnTo>
                <a:cubicBezTo>
                  <a:pt x="120042" y="0"/>
                  <a:pt x="121463" y="0"/>
                  <a:pt x="12288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B299"/>
              </a:gs>
              <a:gs pos="71000">
                <a:srgbClr val="A6B299"/>
              </a:gs>
              <a:gs pos="100000">
                <a:srgbClr val="A6B299"/>
              </a:gs>
            </a:gsLst>
            <a:lin ang="2700000" scaled="1"/>
          </a:gradFill>
        </p:spPr>
      </p:sp>
      <p:sp>
        <p:nvSpPr>
          <p:cNvPr id="5" name="Text 3"/>
          <p:cNvSpPr/>
          <p:nvPr>
            <p:custDataLst>
              <p:tags r:id="rId2"/>
            </p:custDataLst>
          </p:nvPr>
        </p:nvSpPr>
        <p:spPr>
          <a:xfrm>
            <a:off x="880745" y="1410970"/>
            <a:ext cx="790575" cy="1015365"/>
          </a:xfrm>
          <a:prstGeom prst="rect">
            <a:avLst/>
          </a:prstGeom>
          <a:noFill/>
        </p:spPr>
        <p:txBody>
          <a:bodyPr wrap="square" lIns="45720" tIns="91440" rIns="179705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01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Shape 12"/>
          <p:cNvSpPr/>
          <p:nvPr>
            <p:custDataLst>
              <p:tags r:id="rId3"/>
            </p:custDataLst>
          </p:nvPr>
        </p:nvSpPr>
        <p:spPr>
          <a:xfrm>
            <a:off x="797560" y="3571875"/>
            <a:ext cx="790575" cy="1015365"/>
          </a:xfrm>
          <a:custGeom>
            <a:avLst/>
            <a:gdLst/>
            <a:ahLst/>
            <a:cxnLst/>
            <a:rect l="l" t="t" r="r" b="b"/>
            <a:pathLst>
              <a:path w="790575" h="1015365">
                <a:moveTo>
                  <a:pt x="790575" y="142819"/>
                </a:moveTo>
                <a:lnTo>
                  <a:pt x="707469" y="142819"/>
                </a:lnTo>
                <a:lnTo>
                  <a:pt x="790575" y="142819"/>
                </a:lnTo>
                <a:close/>
                <a:moveTo>
                  <a:pt x="122884" y="0"/>
                </a:moveTo>
                <a:lnTo>
                  <a:pt x="129987" y="0"/>
                </a:lnTo>
                <a:lnTo>
                  <a:pt x="790575" y="0"/>
                </a:lnTo>
                <a:lnTo>
                  <a:pt x="790575" y="711"/>
                </a:lnTo>
                <a:lnTo>
                  <a:pt x="787023" y="711"/>
                </a:lnTo>
                <a:cubicBezTo>
                  <a:pt x="742274" y="4263"/>
                  <a:pt x="706758" y="58264"/>
                  <a:pt x="706758" y="123634"/>
                </a:cubicBezTo>
                <a:cubicBezTo>
                  <a:pt x="706758" y="130029"/>
                  <a:pt x="706758" y="136424"/>
                  <a:pt x="707469" y="142108"/>
                </a:cubicBezTo>
                <a:lnTo>
                  <a:pt x="707469" y="142819"/>
                </a:lnTo>
                <a:lnTo>
                  <a:pt x="702497" y="142819"/>
                </a:lnTo>
                <a:lnTo>
                  <a:pt x="702497" y="642330"/>
                </a:lnTo>
                <a:lnTo>
                  <a:pt x="702497" y="645883"/>
                </a:lnTo>
                <a:cubicBezTo>
                  <a:pt x="703207" y="651567"/>
                  <a:pt x="703207" y="657252"/>
                  <a:pt x="703207" y="663647"/>
                </a:cubicBezTo>
                <a:cubicBezTo>
                  <a:pt x="703207" y="670041"/>
                  <a:pt x="703207" y="675726"/>
                  <a:pt x="702497" y="681410"/>
                </a:cubicBezTo>
                <a:lnTo>
                  <a:pt x="702497" y="684963"/>
                </a:lnTo>
                <a:lnTo>
                  <a:pt x="702497" y="689937"/>
                </a:lnTo>
                <a:lnTo>
                  <a:pt x="702497" y="691358"/>
                </a:lnTo>
                <a:cubicBezTo>
                  <a:pt x="701786" y="709832"/>
                  <a:pt x="698945" y="728306"/>
                  <a:pt x="693973" y="746069"/>
                </a:cubicBezTo>
                <a:lnTo>
                  <a:pt x="692552" y="749622"/>
                </a:lnTo>
                <a:lnTo>
                  <a:pt x="691842" y="751754"/>
                </a:lnTo>
                <a:cubicBezTo>
                  <a:pt x="652775" y="903099"/>
                  <a:pt x="515685" y="1015365"/>
                  <a:pt x="351603" y="1015365"/>
                </a:cubicBezTo>
                <a:cubicBezTo>
                  <a:pt x="187522" y="1015365"/>
                  <a:pt x="50432" y="903099"/>
                  <a:pt x="11365" y="751754"/>
                </a:cubicBezTo>
                <a:lnTo>
                  <a:pt x="10655" y="749622"/>
                </a:lnTo>
                <a:lnTo>
                  <a:pt x="9234" y="746069"/>
                </a:lnTo>
                <a:cubicBezTo>
                  <a:pt x="4262" y="728306"/>
                  <a:pt x="1421" y="709832"/>
                  <a:pt x="710" y="691358"/>
                </a:cubicBezTo>
                <a:lnTo>
                  <a:pt x="710" y="689937"/>
                </a:lnTo>
                <a:lnTo>
                  <a:pt x="710" y="684963"/>
                </a:lnTo>
                <a:lnTo>
                  <a:pt x="710" y="681410"/>
                </a:lnTo>
                <a:cubicBezTo>
                  <a:pt x="0" y="675726"/>
                  <a:pt x="0" y="670041"/>
                  <a:pt x="0" y="663647"/>
                </a:cubicBezTo>
                <a:cubicBezTo>
                  <a:pt x="0" y="657252"/>
                  <a:pt x="0" y="651567"/>
                  <a:pt x="710" y="645883"/>
                </a:cubicBezTo>
                <a:lnTo>
                  <a:pt x="710" y="642330"/>
                </a:lnTo>
                <a:lnTo>
                  <a:pt x="710" y="131450"/>
                </a:lnTo>
                <a:lnTo>
                  <a:pt x="710" y="131450"/>
                </a:lnTo>
                <a:lnTo>
                  <a:pt x="710" y="130029"/>
                </a:lnTo>
                <a:cubicBezTo>
                  <a:pt x="710" y="128608"/>
                  <a:pt x="710" y="126477"/>
                  <a:pt x="710" y="124345"/>
                </a:cubicBezTo>
                <a:cubicBezTo>
                  <a:pt x="710" y="59686"/>
                  <a:pt x="51142" y="7105"/>
                  <a:pt x="116491" y="711"/>
                </a:cubicBezTo>
                <a:lnTo>
                  <a:pt x="116491" y="711"/>
                </a:lnTo>
                <a:lnTo>
                  <a:pt x="118622" y="0"/>
                </a:lnTo>
                <a:cubicBezTo>
                  <a:pt x="120042" y="0"/>
                  <a:pt x="121463" y="0"/>
                  <a:pt x="12288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B299"/>
              </a:gs>
              <a:gs pos="71000">
                <a:srgbClr val="A6B299"/>
              </a:gs>
              <a:gs pos="100000">
                <a:srgbClr val="A6B299"/>
              </a:gs>
            </a:gsLst>
            <a:lin ang="2700000" scaled="1"/>
          </a:gradFill>
        </p:spPr>
      </p:sp>
      <p:sp>
        <p:nvSpPr>
          <p:cNvPr id="15" name="Text 13"/>
          <p:cNvSpPr/>
          <p:nvPr>
            <p:custDataLst>
              <p:tags r:id="rId4"/>
            </p:custDataLst>
          </p:nvPr>
        </p:nvSpPr>
        <p:spPr>
          <a:xfrm>
            <a:off x="797560" y="3571875"/>
            <a:ext cx="790575" cy="1015365"/>
          </a:xfrm>
          <a:prstGeom prst="rect">
            <a:avLst/>
          </a:prstGeom>
          <a:noFill/>
        </p:spPr>
        <p:txBody>
          <a:bodyPr wrap="square" lIns="45720" tIns="91440" rIns="179705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02</a:t>
            </a:r>
            <a:endParaRPr lang="en-US" sz="2200" b="1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78610" y="2905125"/>
            <a:ext cx="191770" cy="14160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Text 8"/>
          <p:cNvSpPr/>
          <p:nvPr>
            <p:custDataLst>
              <p:tags r:id="rId5"/>
            </p:custDataLst>
          </p:nvPr>
        </p:nvSpPr>
        <p:spPr>
          <a:xfrm>
            <a:off x="1770380" y="1522095"/>
            <a:ext cx="9095740" cy="6673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0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传统的奏折、书院讲学等</a:t>
            </a:r>
            <a:r>
              <a:rPr lang="en-US" sz="30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      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VS     </a:t>
            </a:r>
            <a:r>
              <a:rPr lang="en-US" sz="30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  <a:sym typeface="+mn-ea"/>
              </a:rPr>
              <a:t>近代化报刊</a:t>
            </a:r>
            <a:endParaRPr lang="en-US" sz="3000" dirty="0">
              <a:latin typeface="Gill Sans MT" panose="020B0502020104020203" charset="0"/>
              <a:ea typeface="华文中宋" panose="02010600040101010101" charset="-122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6149975" y="1446530"/>
            <a:ext cx="2581910" cy="4603115"/>
          </a:xfrm>
          <a:prstGeom prst="rect">
            <a:avLst/>
          </a:prstGeom>
          <a:noFill/>
        </p:spPr>
        <p:txBody>
          <a:bodyPr wrap="square" lIns="935990" tIns="215900" rIns="215900" bIns="36195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0" name="Text 38"/>
          <p:cNvSpPr/>
          <p:nvPr>
            <p:custDataLst>
              <p:tags r:id="rId6"/>
            </p:custDataLst>
          </p:nvPr>
        </p:nvSpPr>
        <p:spPr>
          <a:xfrm>
            <a:off x="1917700" y="3571875"/>
            <a:ext cx="2481580" cy="6673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民智，士智，官智</a:t>
            </a:r>
            <a:endParaRPr lang="zh-CN" altLang="en-US" sz="2400" b="1" dirty="0">
              <a:solidFill>
                <a:srgbClr val="A18F5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42" name="Shape 40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43" name="Text 41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45" name="Text 43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22364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沟通与启蒙的需要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422910" y="6374130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F6F4ED"/>
          </a:solidFill>
        </p:spPr>
      </p:sp>
      <p:sp>
        <p:nvSpPr>
          <p:cNvPr id="48" name="Text 46"/>
          <p:cNvSpPr/>
          <p:nvPr/>
        </p:nvSpPr>
        <p:spPr>
          <a:xfrm>
            <a:off x="422910" y="6374130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549910" y="6374130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6F4ED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49910" y="6374130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3" name="文本框 52"/>
          <p:cNvSpPr txBox="1"/>
          <p:nvPr/>
        </p:nvSpPr>
        <p:spPr>
          <a:xfrm>
            <a:off x="1770380" y="226282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Gill Sans MT" panose="020B0502020104020203" charset="0"/>
                <a:ea typeface="华文中宋" panose="02010600040101010101" charset="-122"/>
              </a:rPr>
              <a:t>传播范围窄、速度慢</a:t>
            </a:r>
            <a:endParaRPr lang="zh-CN" altLang="en-US" sz="2000">
              <a:latin typeface="Gill Sans MT" panose="020B0502020104020203" charset="0"/>
              <a:ea typeface="华文中宋" panose="020106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880985" y="2263140"/>
            <a:ext cx="2659380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Gill Sans MT" panose="020B0502020104020203" charset="0"/>
                <a:ea typeface="华文中宋" panose="02010600040101010101" charset="-122"/>
              </a:rPr>
              <a:t>传播范围广、速度慢</a:t>
            </a:r>
            <a:endParaRPr lang="zh-CN" altLang="en-US" sz="2000">
              <a:latin typeface="Gill Sans MT" panose="020B0502020104020203" charset="0"/>
              <a:ea typeface="华文中宋" panose="0201060004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62455" y="4433253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Gill Sans MT" panose="020B0502020104020203" charset="0"/>
                <a:ea typeface="华文中宋" panose="02010600040101010101" charset="-122"/>
              </a:rPr>
              <a:t>传播新思想、讨论时政、凝聚共识</a:t>
            </a:r>
            <a:endParaRPr lang="zh-CN" altLang="en-US" sz="2000">
              <a:latin typeface="Gill Sans MT" panose="020B0502020104020203" charset="0"/>
              <a:ea typeface="华文中宋" panose="02010600040101010101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775" y="3169920"/>
            <a:ext cx="4188460" cy="28797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3" name="Text 1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5" name="Text 3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创办时间与地点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38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F6F4ED"/>
          </a:solidFill>
        </p:spPr>
      </p:sp>
      <p:sp>
        <p:nvSpPr>
          <p:cNvPr id="8" name="Text 6"/>
          <p:cNvSpPr/>
          <p:nvPr/>
        </p:nvSpPr>
        <p:spPr>
          <a:xfrm>
            <a:off x="638810" y="63620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65810" y="63620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F6F4E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65810" y="63620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168400" y="1294765"/>
            <a:ext cx="1144905" cy="46799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>
            <p:custDataLst>
              <p:tags r:id="rId1"/>
            </p:custDataLst>
          </p:nvPr>
        </p:nvSpPr>
        <p:spPr>
          <a:xfrm>
            <a:off x="1090930" y="1451610"/>
            <a:ext cx="10395585" cy="3955415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3A5A60"/>
            </a:solidFill>
            <a:prstDash val="solid"/>
          </a:ln>
        </p:spPr>
      </p:sp>
      <p:sp>
        <p:nvSpPr>
          <p:cNvPr id="17" name="Text 14"/>
          <p:cNvSpPr/>
          <p:nvPr>
            <p:custDataLst>
              <p:tags r:id="rId2"/>
            </p:custDataLst>
          </p:nvPr>
        </p:nvSpPr>
        <p:spPr>
          <a:xfrm>
            <a:off x="1593215" y="2773680"/>
            <a:ext cx="4218940" cy="1486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《时务报》于1896年8月9日在上海创办</a:t>
            </a:r>
            <a:r>
              <a:rPr lang="en-US" sz="3200" dirty="0">
                <a:ln w="222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en-US" sz="3200" dirty="0">
              <a:ln w="22225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6355080" y="1294765"/>
            <a:ext cx="1144905" cy="467995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b="13592"/>
          <a:stretch>
            <a:fillRect/>
          </a:stretch>
        </p:blipFill>
        <p:spPr>
          <a:xfrm>
            <a:off x="6069330" y="1451610"/>
            <a:ext cx="2581275" cy="3829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1451610"/>
            <a:ext cx="2451100" cy="382968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0" y="6325235"/>
            <a:ext cx="12190730" cy="5340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5" name="Text 3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7" name="Text 5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23645" y="413385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创办人与核心团队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0" name="Shape 7"/>
          <p:cNvSpPr/>
          <p:nvPr>
            <p:custDataLst>
              <p:tags r:id="rId1"/>
            </p:custDataLst>
          </p:nvPr>
        </p:nvSpPr>
        <p:spPr>
          <a:xfrm>
            <a:off x="4037965" y="1402080"/>
            <a:ext cx="7789545" cy="4456430"/>
          </a:xfrm>
          <a:prstGeom prst="rect">
            <a:avLst/>
          </a:prstGeom>
          <a:solidFill>
            <a:srgbClr val="000000">
              <a:alpha val="0"/>
            </a:srgbClr>
          </a:solidFill>
          <a:ln w="19050">
            <a:solidFill>
              <a:srgbClr val="3A5A60"/>
            </a:solidFill>
            <a:prstDash val="solid"/>
          </a:ln>
        </p:spPr>
      </p:sp>
      <p:sp>
        <p:nvSpPr>
          <p:cNvPr id="12" name="Shape 9"/>
          <p:cNvSpPr/>
          <p:nvPr>
            <p:custDataLst>
              <p:tags r:id="rId2"/>
            </p:custDataLst>
          </p:nvPr>
        </p:nvSpPr>
        <p:spPr>
          <a:xfrm>
            <a:off x="4093845" y="3491230"/>
            <a:ext cx="7560310" cy="0"/>
          </a:xfrm>
          <a:prstGeom prst="line">
            <a:avLst/>
          </a:prstGeom>
          <a:noFill/>
          <a:ln w="12700">
            <a:solidFill>
              <a:srgbClr val="3A5A60"/>
            </a:solidFill>
            <a:prstDash val="dash"/>
            <a:headEnd type="none"/>
            <a:tailEnd type="none"/>
          </a:ln>
        </p:spPr>
      </p:sp>
      <p:sp>
        <p:nvSpPr>
          <p:cNvPr id="14" name="Text 11"/>
          <p:cNvSpPr/>
          <p:nvPr>
            <p:custDataLst>
              <p:tags r:id="rId3"/>
            </p:custDataLst>
          </p:nvPr>
        </p:nvSpPr>
        <p:spPr>
          <a:xfrm>
            <a:off x="4093845" y="1698625"/>
            <a:ext cx="761746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A5A6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创办人</a:t>
            </a:r>
            <a:endParaRPr lang="en-US" sz="2800" b="1" dirty="0">
              <a:solidFill>
                <a:srgbClr val="3A5A6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5" name="Text 12"/>
          <p:cNvSpPr/>
          <p:nvPr>
            <p:custDataLst>
              <p:tags r:id="rId4"/>
            </p:custDataLst>
          </p:nvPr>
        </p:nvSpPr>
        <p:spPr>
          <a:xfrm>
            <a:off x="4039870" y="2220595"/>
            <a:ext cx="7616190" cy="9531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sz="2000" dirty="0">
                <a:latin typeface="Gill Sans MT" panose="020B0502020104020203" charset="0"/>
                <a:ea typeface="华文中宋" panose="02010600040101010101" charset="-122"/>
              </a:rPr>
              <a:t>由维新派人士黄遵宪（曾任驻外使节，具有开阔的国际视野）、汪康年（负责经理事务）等牵头集资创办。</a:t>
            </a:r>
            <a:endParaRPr lang="zh-CN" altLang="en-US" sz="2000" dirty="0">
              <a:latin typeface="Gill Sans MT" panose="020B0502020104020203" charset="0"/>
              <a:ea typeface="华文中宋" panose="02010600040101010101" charset="-122"/>
            </a:endParaRPr>
          </a:p>
        </p:txBody>
      </p:sp>
      <p:sp>
        <p:nvSpPr>
          <p:cNvPr id="16" name="Text 13"/>
          <p:cNvSpPr/>
          <p:nvPr>
            <p:custDataLst>
              <p:tags r:id="rId5"/>
            </p:custDataLst>
          </p:nvPr>
        </p:nvSpPr>
        <p:spPr>
          <a:xfrm>
            <a:off x="4210050" y="3808730"/>
            <a:ext cx="761746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A5A6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梁启超</a:t>
            </a:r>
            <a:endParaRPr lang="en-US" sz="2800" b="1" dirty="0">
              <a:solidFill>
                <a:srgbClr val="3A5A6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7" name="Text 14"/>
          <p:cNvSpPr/>
          <p:nvPr>
            <p:custDataLst>
              <p:tags r:id="rId6"/>
            </p:custDataLst>
          </p:nvPr>
        </p:nvSpPr>
        <p:spPr>
          <a:xfrm>
            <a:off x="4095115" y="4330700"/>
            <a:ext cx="7616190" cy="1155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CN" altLang="en-US" sz="20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受邀担任总主笔，成为报纸的灵魂人物。</a:t>
            </a:r>
            <a:endParaRPr lang="zh-CN" altLang="en-US" sz="2000" dirty="0">
              <a:solidFill>
                <a:srgbClr val="2B2F36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en-US" altLang="zh-CN" sz="20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“</a:t>
            </a:r>
            <a:r>
              <a:rPr lang="zh-CN" altLang="en-US" sz="20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笔锋常带感情</a:t>
            </a:r>
            <a:r>
              <a:rPr lang="en-US" altLang="zh-CN" sz="20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”</a:t>
            </a:r>
            <a:endParaRPr lang="en-US" altLang="zh-CN" sz="2000" dirty="0">
              <a:solidFill>
                <a:srgbClr val="2B2F36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15" y="1191895"/>
            <a:ext cx="3663315" cy="4900295"/>
          </a:xfrm>
          <a:prstGeom prst="rect">
            <a:avLst/>
          </a:prstGeom>
          <a:effectLst>
            <a:glow rad="63500">
              <a:schemeClr val="accent2">
                <a:satMod val="175000"/>
                <a:alpha val="20000"/>
              </a:schemeClr>
            </a:glow>
            <a:softEdge rad="190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106160" y="1209675"/>
            <a:ext cx="5893435" cy="5109210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</p:sp>
      <p:sp>
        <p:nvSpPr>
          <p:cNvPr id="4" name="Shape 2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5" name="Text 3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7" name="Text 5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23645" y="41021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出版形式与内容特色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68680" y="4344670"/>
            <a:ext cx="4944745" cy="52197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“</a:t>
            </a:r>
            <a:r>
              <a:rPr lang="zh-CN" altLang="en-US" sz="28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变亦变，不变亦变</a:t>
            </a:r>
            <a:r>
              <a:rPr lang="en-US" altLang="zh-CN" sz="2800" b="1" dirty="0">
                <a:solidFill>
                  <a:srgbClr val="A18F5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”</a:t>
            </a:r>
            <a:endParaRPr lang="en-US" altLang="zh-CN" sz="2800" b="1" dirty="0">
              <a:solidFill>
                <a:srgbClr val="A18F5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88429" y="1621790"/>
            <a:ext cx="5043035" cy="52197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出版形式</a:t>
            </a:r>
            <a:endParaRPr lang="en-US" sz="2800" b="1" dirty="0">
              <a:solidFill>
                <a:srgbClr val="FFFFFF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38594" y="2250440"/>
            <a:ext cx="5111613" cy="9531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《时务报》采用旬刊形式</a:t>
            </a:r>
            <a:r>
              <a:rPr lang="zh-CN" alt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（每十日出一册）</a:t>
            </a:r>
            <a:r>
              <a:rPr 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，石印印刷，每册约三万字。</a:t>
            </a:r>
            <a:endParaRPr lang="en-US" sz="2000" dirty="0">
              <a:latin typeface="Gill Sans MT" panose="020B0502020104020203" charset="0"/>
              <a:ea typeface="华文中宋" panose="02010600040101010101" charset="-122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88429" y="3698875"/>
            <a:ext cx="5161777" cy="52197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丰富的内容设置</a:t>
            </a:r>
            <a:endParaRPr lang="en-US" sz="2800" b="1" dirty="0">
              <a:solidFill>
                <a:srgbClr val="FFFFFF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6466204" y="4351020"/>
            <a:ext cx="5111613" cy="9531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  <a:sym typeface="+mn-ea"/>
              </a:rPr>
              <a:t>内容:</a:t>
            </a:r>
            <a:r>
              <a:rPr 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上谕、奏折、国内外新闻和西方知识等</a:t>
            </a:r>
            <a:r>
              <a:rPr lang="zh-CN" altLang="en-US" sz="2000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。核心：</a:t>
            </a:r>
            <a:r>
              <a:rPr lang="zh-CN" altLang="en-US" sz="2000" dirty="0">
                <a:solidFill>
                  <a:schemeClr val="bg1"/>
                </a:solidFill>
                <a:latin typeface="Gill Sans MT" panose="020B0502020104020203" charset="0"/>
                <a:ea typeface="华文中宋" panose="02010600040101010101" charset="-122"/>
                <a:sym typeface="+mn-ea"/>
              </a:rPr>
              <a:t>梁启超的政论文章</a:t>
            </a:r>
            <a:endParaRPr lang="zh-CN" altLang="en-US" sz="2000" dirty="0">
              <a:solidFill>
                <a:schemeClr val="bg1"/>
              </a:solidFill>
              <a:latin typeface="Gill Sans MT" panose="020B0502020104020203" charset="0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6477000" y="3428365"/>
            <a:ext cx="5184001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dash"/>
            <a:headEnd type="none"/>
            <a:tailEnd type="none"/>
          </a:ln>
        </p:spPr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1329055"/>
            <a:ext cx="4556760" cy="28917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5955" y="5127625"/>
            <a:ext cx="4865370" cy="11938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>
                <a:ln/>
                <a:solidFill>
                  <a:schemeClr val="accent4"/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中国近代第一份真正意思上的综合性时事旬刊</a:t>
            </a:r>
            <a:endParaRPr lang="zh-CN" altLang="en-US" sz="3600">
              <a:ln/>
              <a:solidFill>
                <a:schemeClr val="accent4"/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"/>
          <p:cNvSpPr/>
          <p:nvPr/>
        </p:nvSpPr>
        <p:spPr>
          <a:xfrm>
            <a:off x="1025525" y="3347085"/>
            <a:ext cx="4997450" cy="2393950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  <a:ln w="19050">
            <a:solidFill>
              <a:srgbClr val="3A5A60"/>
            </a:solidFill>
            <a:prstDash val="solid"/>
          </a:ln>
        </p:spPr>
        <p:txBody>
          <a:bodyPr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 rot="5400000">
            <a:off x="467360" y="410210"/>
            <a:ext cx="330200" cy="330200"/>
          </a:xfrm>
          <a:prstGeom prst="triangle">
            <a:avLst/>
          </a:prstGeom>
          <a:solidFill>
            <a:srgbClr val="3A5A60"/>
          </a:solidFill>
        </p:spPr>
      </p:sp>
      <p:sp>
        <p:nvSpPr>
          <p:cNvPr id="3" name="Text 1"/>
          <p:cNvSpPr/>
          <p:nvPr/>
        </p:nvSpPr>
        <p:spPr>
          <a:xfrm rot="5400000">
            <a:off x="467360" y="410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 rot="5400000">
            <a:off x="594360" y="537210"/>
            <a:ext cx="330200" cy="330200"/>
          </a:xfrm>
          <a:prstGeom prst="triangle">
            <a:avLst/>
          </a:prstGeom>
          <a:solidFill>
            <a:srgbClr val="F6F4ED"/>
          </a:solidFill>
        </p:spPr>
      </p:sp>
      <p:sp>
        <p:nvSpPr>
          <p:cNvPr id="5" name="Text 3"/>
          <p:cNvSpPr/>
          <p:nvPr/>
        </p:nvSpPr>
        <p:spPr>
          <a:xfrm rot="5400000">
            <a:off x="594360" y="537210"/>
            <a:ext cx="330200" cy="3302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90930" y="408940"/>
            <a:ext cx="10782935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影响力与发行量</a:t>
            </a:r>
            <a:endParaRPr lang="en-US" sz="2800" b="1" dirty="0">
              <a:solidFill>
                <a:srgbClr val="000000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61110" y="3709670"/>
            <a:ext cx="4634865" cy="152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4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发行点遍布全国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70</a:t>
            </a:r>
            <a:r>
              <a:rPr lang="en-US" sz="24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个城镇，甚至远销东南亚和日本的华侨社区，最高发行量达到</a:t>
            </a:r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1.7</a:t>
            </a:r>
            <a:r>
              <a:rPr lang="en-US" sz="2400" dirty="0">
                <a:solidFill>
                  <a:srgbClr val="2B2F36"/>
                </a:solidFill>
                <a:latin typeface="Gill Sans MT" panose="020B0502020104020203" charset="0"/>
                <a:ea typeface="华文中宋" panose="02010600040101010101" charset="-122"/>
                <a:cs typeface="华文中宋" panose="02010600040101010101" charset="-122"/>
              </a:rPr>
              <a:t>万份左右。</a:t>
            </a:r>
            <a:endParaRPr lang="en-US" sz="2400" dirty="0">
              <a:latin typeface="Gill Sans MT" panose="020B0502020104020203" charset="0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105535" y="2059305"/>
            <a:ext cx="4816475" cy="701040"/>
          </a:xfrm>
          <a:prstGeom prst="roundRect">
            <a:avLst>
              <a:gd name="adj" fmla="val 0"/>
            </a:avLst>
          </a:prstGeom>
          <a:solidFill>
            <a:srgbClr val="A6B299"/>
          </a:solidFill>
        </p:spPr>
        <p:txBody>
          <a:bodyPr/>
          <a:p>
            <a:endParaRPr lang="zh-CN" altLang="en-US"/>
          </a:p>
        </p:txBody>
      </p:sp>
      <p:sp>
        <p:nvSpPr>
          <p:cNvPr id="11" name="Text 8"/>
          <p:cNvSpPr/>
          <p:nvPr/>
        </p:nvSpPr>
        <p:spPr>
          <a:xfrm>
            <a:off x="1206788" y="2148840"/>
            <a:ext cx="461397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巨大的影响力和发行量</a:t>
            </a:r>
            <a:endParaRPr lang="en-US" sz="2800" b="1" dirty="0">
              <a:solidFill>
                <a:srgbClr val="FFFFFF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105535" y="2449195"/>
            <a:ext cx="4816475" cy="32918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67360" y="63493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3A5A60"/>
          </a:solidFill>
        </p:spPr>
      </p:sp>
      <p:sp>
        <p:nvSpPr>
          <p:cNvPr id="15" name="Text 12"/>
          <p:cNvSpPr/>
          <p:nvPr/>
        </p:nvSpPr>
        <p:spPr>
          <a:xfrm>
            <a:off x="467360" y="63493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94360" y="6349365"/>
            <a:ext cx="215900" cy="215900"/>
          </a:xfrm>
          <a:prstGeom prst="roundRect">
            <a:avLst>
              <a:gd name="adj" fmla="val 50000"/>
            </a:avLst>
          </a:prstGeom>
          <a:solidFill>
            <a:srgbClr val="000000">
              <a:alpha val="0"/>
            </a:srgbClr>
          </a:solidFill>
          <a:ln w="19050">
            <a:solidFill>
              <a:srgbClr val="3A5A6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94360" y="6349365"/>
            <a:ext cx="215900" cy="2159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l="19803" t="21190" r="9762" b="2162"/>
          <a:stretch>
            <a:fillRect/>
          </a:stretch>
        </p:blipFill>
        <p:spPr>
          <a:xfrm>
            <a:off x="6296660" y="1825625"/>
            <a:ext cx="4977765" cy="4063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>
            <p:custDataLst>
              <p:tags r:id="rId1"/>
            </p:custDataLst>
          </p:nvPr>
        </p:nvSpPr>
        <p:spPr>
          <a:xfrm>
            <a:off x="4827270" y="657225"/>
            <a:ext cx="477139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开启了中国的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舆论时代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en-US" altLang="zh-CN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Text 1"/>
          <p:cNvSpPr/>
          <p:nvPr>
            <p:custDataLst>
              <p:tags r:id="rId2"/>
            </p:custDataLst>
          </p:nvPr>
        </p:nvSpPr>
        <p:spPr>
          <a:xfrm>
            <a:off x="4203700" y="1307465"/>
            <a:ext cx="7095490" cy="6438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000" dirty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在</a:t>
            </a:r>
            <a:r>
              <a:rPr lang="zh-CN" altLang="en-US" sz="2000" dirty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MiSans" pitchFamily="34" charset="-120"/>
                <a:sym typeface="+mn-ea"/>
              </a:rPr>
              <a:t>《时务报》</a:t>
            </a:r>
            <a:r>
              <a:rPr lang="zh-CN" altLang="en-US" sz="2000" dirty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之前，中国没有真正意义上的全国性时政报刊</a:t>
            </a:r>
            <a:r>
              <a:rPr lang="zh-CN" altLang="en-US" sz="2000" dirty="0">
                <a:ln>
                  <a:noFill/>
                </a:ln>
                <a:solidFill>
                  <a:schemeClr val="accent5">
                    <a:lumMod val="50000"/>
                    <a:lumOff val="50000"/>
                  </a:schemeClr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。</a:t>
            </a:r>
            <a:endParaRPr lang="zh-CN" altLang="en-US" sz="2000" dirty="0">
              <a:ln>
                <a:noFill/>
              </a:ln>
              <a:solidFill>
                <a:schemeClr val="accent5">
                  <a:lumMod val="50000"/>
                  <a:lumOff val="50000"/>
                </a:schemeClr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>
            <p:custDataLst>
              <p:tags r:id="rId3"/>
            </p:custDataLst>
          </p:nvPr>
        </p:nvSpPr>
        <p:spPr>
          <a:xfrm>
            <a:off x="4142740" y="594995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01</a:t>
            </a:r>
            <a:endParaRPr lang="en-US" sz="3200" b="1" dirty="0">
              <a:solidFill>
                <a:srgbClr val="664426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6" name="Text 4"/>
          <p:cNvSpPr/>
          <p:nvPr>
            <p:custDataLst>
              <p:tags r:id="rId4"/>
            </p:custDataLst>
          </p:nvPr>
        </p:nvSpPr>
        <p:spPr>
          <a:xfrm>
            <a:off x="4934585" y="2457450"/>
            <a:ext cx="477139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进行了空前成功的维新思想启蒙</a:t>
            </a:r>
            <a:endParaRPr lang="en-US" sz="2400" b="1" dirty="0">
              <a:solidFill>
                <a:srgbClr val="735633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7" name="Text 5"/>
          <p:cNvSpPr/>
          <p:nvPr>
            <p:custDataLst>
              <p:tags r:id="rId5"/>
            </p:custDataLst>
          </p:nvPr>
        </p:nvSpPr>
        <p:spPr>
          <a:xfrm>
            <a:off x="4203700" y="3159125"/>
            <a:ext cx="7341870" cy="131953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变法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民权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议会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国家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打破了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天下观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，构建了现代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国家观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，让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保国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保种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成为紧迫的议题。</a:t>
            </a:r>
            <a:endParaRPr lang="zh-CN" altLang="en-US" sz="20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Text 6"/>
          <p:cNvSpPr/>
          <p:nvPr>
            <p:custDataLst>
              <p:tags r:id="rId6"/>
            </p:custDataLst>
          </p:nvPr>
        </p:nvSpPr>
        <p:spPr>
          <a:xfrm>
            <a:off x="4142740" y="2395220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02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Text 7"/>
          <p:cNvSpPr/>
          <p:nvPr>
            <p:custDataLst>
              <p:tags r:id="rId7"/>
            </p:custDataLst>
          </p:nvPr>
        </p:nvSpPr>
        <p:spPr>
          <a:xfrm>
            <a:off x="4765675" y="4658995"/>
            <a:ext cx="7621905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创立了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时务文体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（又称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报章体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新文体</a:t>
            </a:r>
            <a:r>
              <a:rPr lang="en-US" altLang="zh-CN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  <a:endParaRPr lang="en-US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Text 8"/>
          <p:cNvSpPr/>
          <p:nvPr>
            <p:custDataLst>
              <p:tags r:id="rId8"/>
            </p:custDataLst>
          </p:nvPr>
        </p:nvSpPr>
        <p:spPr>
          <a:xfrm>
            <a:off x="4208145" y="5457825"/>
            <a:ext cx="7097395" cy="130746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平易畅达，时杂以俚语、韵语及外国语法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纵笔所至不检束</a:t>
            </a:r>
            <a:r>
              <a:rPr lang="en-US" altLang="zh-CN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chemeClr val="accent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000" dirty="0">
              <a:solidFill>
                <a:schemeClr val="accent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Text 9"/>
          <p:cNvSpPr/>
          <p:nvPr>
            <p:custDataLst>
              <p:tags r:id="rId9"/>
            </p:custDataLst>
          </p:nvPr>
        </p:nvSpPr>
        <p:spPr>
          <a:xfrm>
            <a:off x="4146550" y="4596765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03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01040" y="34290"/>
            <a:ext cx="0" cy="7077075"/>
          </a:xfrm>
          <a:prstGeom prst="line">
            <a:avLst/>
          </a:prstGeom>
          <a:noFill/>
          <a:ln w="12700">
            <a:solidFill>
              <a:srgbClr val="664426"/>
            </a:solidFill>
            <a:prstDash val="solid"/>
            <a:headEnd type="none"/>
            <a:tailEnd type="none"/>
          </a:ln>
        </p:spPr>
      </p:sp>
      <p:sp>
        <p:nvSpPr>
          <p:cNvPr id="18" name="Shape 16"/>
          <p:cNvSpPr/>
          <p:nvPr/>
        </p:nvSpPr>
        <p:spPr>
          <a:xfrm>
            <a:off x="538480" y="-204470"/>
            <a:ext cx="0" cy="7315835"/>
          </a:xfrm>
          <a:prstGeom prst="line">
            <a:avLst/>
          </a:prstGeom>
          <a:noFill/>
          <a:ln w="12700">
            <a:solidFill>
              <a:srgbClr val="664426"/>
            </a:solidFill>
            <a:prstDash val="solid"/>
            <a:headEnd type="none"/>
            <a:tailEnd type="none"/>
          </a:ln>
        </p:spPr>
      </p:sp>
      <p:sp>
        <p:nvSpPr>
          <p:cNvPr id="23" name="Text 18"/>
          <p:cNvSpPr/>
          <p:nvPr/>
        </p:nvSpPr>
        <p:spPr>
          <a:xfrm>
            <a:off x="2915285" y="857250"/>
            <a:ext cx="2799080" cy="15436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2921635" y="4731385"/>
            <a:ext cx="2792730" cy="154368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280" y="4731385"/>
            <a:ext cx="2743835" cy="1812290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11"/>
          <a:srcRect l="13650" t="17977" r="8131" b="13607"/>
          <a:stretch>
            <a:fillRect/>
          </a:stretch>
        </p:blipFill>
        <p:spPr>
          <a:xfrm>
            <a:off x="1078230" y="559435"/>
            <a:ext cx="2460625" cy="14763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0930" y="2591435"/>
            <a:ext cx="2540000" cy="180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157480" y="2294255"/>
            <a:ext cx="736600" cy="3049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时代意义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10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ags/tag11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ags/tag12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ags/tag13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ags/tag14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ags/tag15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16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17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18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19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2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20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21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22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23.xml><?xml version="1.0" encoding="utf-8"?>
<p:tagLst xmlns:p="http://schemas.openxmlformats.org/presentationml/2006/main">
  <p:tag name="KSO_WM_DIAGRAM_VIRTUALLY_FRAME" val="{&quot;height&quot;:455.9,&quot;left&quot;:326.2,&quot;top&quot;:59.35,&quot;width&quot;:429.6}"/>
</p:tagLst>
</file>

<file path=ppt/tags/tag24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25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26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27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28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29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3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30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31.xml><?xml version="1.0" encoding="utf-8"?>
<p:tagLst xmlns:p="http://schemas.openxmlformats.org/presentationml/2006/main">
  <p:tag name="KSO_WM_DIAGRAM_VIRTUALLY_FRAME" val="{&quot;height&quot;:498.1,&quot;left&quot;:29.75,&quot;top&quot;:31.65,&quot;width&quot;:887.5}"/>
</p:tagLst>
</file>

<file path=ppt/tags/tag4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5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6.xml><?xml version="1.0" encoding="utf-8"?>
<p:tagLst xmlns:p="http://schemas.openxmlformats.org/presentationml/2006/main">
  <p:tag name="KSO_WM_DIAGRAM_VIRTUALLY_FRAME" val="{&quot;height&quot;:373.75,&quot;left&quot;:55.65,&quot;top&quot;:102.65,&quot;width&quot;:846.2}"/>
</p:tagLst>
</file>

<file path=ppt/tags/tag7.xml><?xml version="1.0" encoding="utf-8"?>
<p:tagLst xmlns:p="http://schemas.openxmlformats.org/presentationml/2006/main">
  <p:tag name="KSO_WM_DIAGRAM_VIRTUALLY_FRAME" val="{&quot;height&quot;:503.85,&quot;left&quot;:30.4,&quot;top&quot;:87.8,&quot;width&quot;:843.2}"/>
</p:tagLst>
</file>

<file path=ppt/tags/tag8.xml><?xml version="1.0" encoding="utf-8"?>
<p:tagLst xmlns:p="http://schemas.openxmlformats.org/presentationml/2006/main">
  <p:tag name="KSO_WM_DIAGRAM_VIRTUALLY_FRAME" val="{&quot;height&quot;:503.85,&quot;left&quot;:30.4,&quot;top&quot;:87.8,&quot;width&quot;:843.2}"/>
</p:tagLst>
</file>

<file path=ppt/tags/tag9.xml><?xml version="1.0" encoding="utf-8"?>
<p:tagLst xmlns:p="http://schemas.openxmlformats.org/presentationml/2006/main">
  <p:tag name="KSO_WM_DIAGRAM_VIRTUALLY_FRAME" val="{&quot;height&quot;:362.4,&quot;left&quot;:273.05,&quot;top&quot;:111.3,&quot;width&quot;:658.2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F6F4ED"/>
      </a:accent1>
      <a:accent2>
        <a:srgbClr val="8E9E7E"/>
      </a:accent2>
      <a:accent3>
        <a:srgbClr val="3A5A60"/>
      </a:accent3>
      <a:accent4>
        <a:srgbClr val="6B7A5B"/>
      </a:accent4>
      <a:accent5>
        <a:srgbClr val="2C3739"/>
      </a:accent5>
      <a:accent6>
        <a:srgbClr val="9AD6FD"/>
      </a:accent6>
      <a:hlink>
        <a:srgbClr val="0563C1"/>
      </a:hlink>
      <a:folHlink>
        <a:srgbClr val="954F72"/>
      </a:folHlink>
    </a:clrScheme>
    <a:fontScheme name="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F6F4ED"/>
      </a:accent1>
      <a:accent2>
        <a:srgbClr val="8E9E7E"/>
      </a:accent2>
      <a:accent3>
        <a:srgbClr val="3A5A60"/>
      </a:accent3>
      <a:accent4>
        <a:srgbClr val="6B7A5B"/>
      </a:accent4>
      <a:accent5>
        <a:srgbClr val="2C3739"/>
      </a:accent5>
      <a:accent6>
        <a:srgbClr val="9AD6FD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2OWY4ZWMwNy04OWIyLTRjNjctODkzNy1hNzg3NDA4MDgzZmEiCn0K"/>
    </extobj>
    <extobj name="F35B0BEE-F18A-47BB-8FCB-E00DA2F2635D-2">
      <extobjdata type="F35B0BEE-F18A-47BB-8FCB-E00DA2F2635D" data="ewoJIkRlc2lnbklkIiA6ICI2OWY4ZWMwNy04OWIyLTRjNjctODkzNy1hNzg3NDA4MDgzZmEiCn0K"/>
    </extobj>
  </extobjs>
</s:customData>
</file>

<file path=customXml/itemProps3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WPS 演示</Application>
  <PresentationFormat>On-screen Show (16:9)</PresentationFormat>
  <Paragraphs>112</Paragraphs>
  <Slides>11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华文行楷</vt:lpstr>
      <vt:lpstr>MiSans</vt:lpstr>
      <vt:lpstr>Gill Sans MT</vt:lpstr>
      <vt:lpstr>华文中宋</vt:lpstr>
      <vt:lpstr>华文隶书</vt:lpstr>
      <vt:lpstr>微软雅黑</vt:lpstr>
      <vt:lpstr>Arial Unicode MS</vt:lpstr>
      <vt:lpstr>Calibri</vt:lpstr>
      <vt:lpstr>等线</vt:lpstr>
      <vt:lpstr>华文新魏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《时务报》：开启中国舆论时代</dc:title>
  <dc:creator>Kimi</dc:creator>
  <dc:subject>《时务报》：开启中国舆论时代</dc:subject>
  <cp:lastModifiedBy>WPS_1692503029</cp:lastModifiedBy>
  <cp:revision>10</cp:revision>
  <dcterms:created xsi:type="dcterms:W3CDTF">2025-08-25T07:29:00Z</dcterms:created>
  <dcterms:modified xsi:type="dcterms:W3CDTF">2025-09-07T06:32:52Z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{"Label":"《时务报》：开启中国舆论时代","ContentProducer":"001191110108MACG2KBH8F10000","ProduceID":"d2m10mjlmiudohfak5n0","ReservedCode1":"","ContentPropagator":"001191110108MACG2KBH8F20000","PropagateID":"d2m10mjlmiudohfak5n0","ReservedCode2":""}</vt:lpwstr>
  </property>
  <property fmtid="{D5CDD505-2E9C-101B-9397-08002B2CF9AE}" pid="3" name="ICV">
    <vt:lpwstr>880BCCA6E3AD402786B2B5CB272AEFCD_12</vt:lpwstr>
  </property>
  <property fmtid="{D5CDD505-2E9C-101B-9397-08002B2CF9AE}" pid="4" name="KSOProductBuildVer">
    <vt:lpwstr>2052-12.1.0.21915</vt:lpwstr>
  </property>
</Properties>
</file>