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71" r:id="rId3"/>
    <p:sldId id="272" r:id="rId4"/>
    <p:sldId id="262" r:id="rId6"/>
    <p:sldId id="263" r:id="rId7"/>
    <p:sldId id="273" r:id="rId8"/>
    <p:sldId id="266" r:id="rId9"/>
    <p:sldId id="269" r:id="rId10"/>
  </p:sldIdLst>
  <p:sldSz cx="12192000" cy="6858000"/>
  <p:notesSz cx="6858000" cy="12192000"/>
  <p:embeddedFontLst>
    <p:embeddedFont>
      <p:font typeface="华文行楷" panose="02010800040101010101" charset="-122"/>
      <p:regular r:id="rId16"/>
    </p:embeddedFont>
    <p:embeddedFont>
      <p:font typeface="华文新魏" panose="02010800040101010101" charset="-122"/>
      <p:regular r:id="rId17"/>
    </p:embeddedFont>
    <p:embeddedFont>
      <p:font typeface="华文中宋" panose="02010600040101010101" charset="-122"/>
      <p:regular r:id="rId18"/>
    </p:embeddedFont>
    <p:embeddedFont>
      <p:font typeface="MiSans" pitchFamily="34" charset="-120"/>
      <p:regular r:id="rId19"/>
    </p:embeddedFont>
    <p:embeddedFont>
      <p:font typeface="黑体" panose="0201060906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等线" panose="02010600030101010101" charset="-122"/>
      <p:regular r:id="rId2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ustomXml" Target="../customXml/item1.xml"/><Relationship Id="rId14" Type="http://schemas.openxmlformats.org/officeDocument/2006/relationships/customXmlProps" Target="../customXml/itemProps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3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53670" y="4401185"/>
            <a:ext cx="6621780" cy="2129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F35B0BEE-F18A-47BB-8FCB-E00DA2F2635D-3" descr="C:/Users/zfl43/AppData/Local/Temp/wpp.GVWiFp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0" y="-125095"/>
            <a:ext cx="4618990" cy="4608830"/>
          </a:xfrm>
          <a:prstGeom prst="rect">
            <a:avLst/>
          </a:prstGeom>
          <a:effectLst>
            <a:glow>
              <a:schemeClr val="tx2">
                <a:lumMod val="20000"/>
                <a:lumOff val="80000"/>
                <a:alpha val="40000"/>
              </a:schemeClr>
            </a:glow>
            <a:softEdge rad="787400"/>
          </a:effectLst>
        </p:spPr>
      </p:pic>
      <p:pic>
        <p:nvPicPr>
          <p:cNvPr id="5" name="F35B0BEE-F18A-47BB-8FCB-E00DA2F2635D-2" descr="C:/Users/zfl43/AppData/Local/Temp/wpp.ySrmeiwpp"/>
          <p:cNvPicPr>
            <a:picLocks noChangeAspect="1"/>
          </p:cNvPicPr>
          <p:nvPr/>
        </p:nvPicPr>
        <p:blipFill>
          <a:blip r:embed="rId2"/>
          <a:srcRect l="20654" t="657" r="21004" b="2769"/>
          <a:stretch>
            <a:fillRect/>
          </a:stretch>
        </p:blipFill>
        <p:spPr>
          <a:xfrm rot="300000">
            <a:off x="9199245" y="118110"/>
            <a:ext cx="3988435" cy="6739890"/>
          </a:xfrm>
          <a:prstGeom prst="rect">
            <a:avLst/>
          </a:prstGeom>
          <a:effectLst>
            <a:reflection endPos="0" dist="50800" dir="5400000" sy="-100000" algn="bl" rotWithShape="0"/>
            <a:softEdge rad="355600"/>
          </a:effectLst>
        </p:spPr>
      </p:pic>
      <p:pic>
        <p:nvPicPr>
          <p:cNvPr id="4" name="F35B0BEE-F18A-47BB-8FCB-E00DA2F2635D-1" descr="C:/Users/zfl43/AppData/Local/Temp/wpp.houBSRwp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5450" y="1106805"/>
            <a:ext cx="5632450" cy="5751195"/>
          </a:xfrm>
          <a:prstGeom prst="rect">
            <a:avLst/>
          </a:prstGeom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3289935" y="546100"/>
            <a:ext cx="5753735" cy="3266440"/>
          </a:xfrm>
          <a:prstGeom prst="rect">
            <a:avLst/>
          </a:prstGeom>
          <a:noFill/>
          <a:effectLst>
            <a:glow rad="76200">
              <a:schemeClr val="accent1">
                <a:alpha val="40000"/>
              </a:schemeClr>
            </a:glow>
            <a:outerShdw blurRad="38100" dist="76200" dir="3600000" algn="tl" rotWithShape="0">
              <a:srgbClr val="C00000">
                <a:alpha val="28000"/>
              </a:srgbClr>
            </a:outerShdw>
          </a:effectLst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9600" b="1">
                <a:latin typeface="华文行楷" panose="02010800040101010101" charset="-122"/>
                <a:ea typeface="华文行楷" panose="02010800040101010101" charset="-122"/>
              </a:rPr>
              <a:t>十年饮冰难凉热血</a:t>
            </a:r>
            <a:endParaRPr lang="zh-CN" altLang="en-US" sz="96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85725" y="4401185"/>
            <a:ext cx="7092315" cy="166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>
                <a:latin typeface="华文行楷" panose="02010800040101010101" charset="-122"/>
                <a:ea typeface="华文行楷" panose="02010800040101010101" charset="-122"/>
              </a:rPr>
              <a:t>梁启超</a:t>
            </a:r>
            <a:endParaRPr lang="zh-CN" altLang="en-US" sz="6000"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 sz="6000">
                <a:latin typeface="华文行楷" panose="02010800040101010101" charset="-122"/>
                <a:ea typeface="华文行楷" panose="02010800040101010101" charset="-122"/>
              </a:rPr>
              <a:t>中国革命第一大功臣</a:t>
            </a:r>
            <a:endParaRPr lang="zh-CN" altLang="en-US" sz="60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3685" y="3545205"/>
            <a:ext cx="5922010" cy="19881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 0"/>
          <p:cNvSpPr/>
          <p:nvPr/>
        </p:nvSpPr>
        <p:spPr>
          <a:xfrm>
            <a:off x="273685" y="789305"/>
            <a:ext cx="10951210" cy="833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44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法者，天下之公器也；变者，</a:t>
            </a:r>
            <a:r>
              <a:rPr lang="zh-CN" altLang="en-US" sz="4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天下</a:t>
            </a:r>
            <a:r>
              <a:rPr lang="zh-CN" altLang="en-US" sz="44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之公理也。</a:t>
            </a:r>
            <a:endParaRPr lang="en-US" altLang="zh-CN" sz="44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Text 1"/>
          <p:cNvSpPr/>
          <p:nvPr/>
        </p:nvSpPr>
        <p:spPr>
          <a:xfrm>
            <a:off x="626110" y="3653790"/>
            <a:ext cx="5217160" cy="1535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梁启超在维新变法时期，担任《时务报》主笔，通过撰写文章来宣传变法思想，如《变法通议》等系列文章。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01165" y="2510155"/>
            <a:ext cx="3067685" cy="492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主笔《时务报》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13" name="图片 12" descr="时务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2255" y="2263140"/>
            <a:ext cx="5509260" cy="407733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>
            <p:custDataLst>
              <p:tags r:id="rId1"/>
            </p:custDataLst>
          </p:nvPr>
        </p:nvSpPr>
        <p:spPr>
          <a:xfrm>
            <a:off x="907415" y="1595755"/>
            <a:ext cx="8421370" cy="755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898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月，光绪皇帝颁布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明定国是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诏书，变法正式开始。梁启超被直接召入北京，受命办理京师大学堂和译书局事务。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Text 1"/>
          <p:cNvSpPr/>
          <p:nvPr>
            <p:custDataLst>
              <p:tags r:id="rId2"/>
            </p:custDataLst>
          </p:nvPr>
        </p:nvSpPr>
        <p:spPr>
          <a:xfrm>
            <a:off x="907415" y="1096645"/>
            <a:ext cx="3997325" cy="5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背景</a:t>
            </a:r>
            <a:endParaRPr lang="en-US" sz="24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>
            <p:custDataLst>
              <p:tags r:id="rId3"/>
            </p:custDataLst>
          </p:nvPr>
        </p:nvSpPr>
        <p:spPr>
          <a:xfrm>
            <a:off x="917575" y="3062605"/>
            <a:ext cx="8376285" cy="704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将自己的理念融入新政诏书，提出废八股、兴学堂、译西书、设报馆等一系列主张。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>
            <p:custDataLst>
              <p:tags r:id="rId4"/>
            </p:custDataLst>
          </p:nvPr>
        </p:nvSpPr>
        <p:spPr>
          <a:xfrm>
            <a:off x="969010" y="2457450"/>
            <a:ext cx="3997325" cy="5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协助康有为推动变法</a:t>
            </a:r>
            <a:endParaRPr 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4"/>
          <p:cNvSpPr/>
          <p:nvPr>
            <p:custDataLst>
              <p:tags r:id="rId5"/>
            </p:custDataLst>
          </p:nvPr>
        </p:nvSpPr>
        <p:spPr>
          <a:xfrm>
            <a:off x="917575" y="4568190"/>
            <a:ext cx="7987665" cy="423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光绪皇帝阅读的许多书籍与奏折都出自梁启超之手。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8" name="Text 5"/>
          <p:cNvSpPr/>
          <p:nvPr>
            <p:custDataLst>
              <p:tags r:id="rId6"/>
            </p:custDataLst>
          </p:nvPr>
        </p:nvSpPr>
        <p:spPr>
          <a:xfrm>
            <a:off x="907415" y="3897630"/>
            <a:ext cx="3997325" cy="5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影响光绪皇帝的决策</a:t>
            </a:r>
            <a:endParaRPr lang="en-US" sz="24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9" name="Text 6"/>
          <p:cNvSpPr/>
          <p:nvPr>
            <p:custDataLst>
              <p:tags r:id="rId7"/>
            </p:custDataLst>
          </p:nvPr>
        </p:nvSpPr>
        <p:spPr>
          <a:xfrm>
            <a:off x="907415" y="5755640"/>
            <a:ext cx="7987665" cy="423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提出许多具有前瞻性的改革建议，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并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积极参与变法的具体实施。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>
            <p:custDataLst>
              <p:tags r:id="rId8"/>
            </p:custDataLst>
          </p:nvPr>
        </p:nvSpPr>
        <p:spPr>
          <a:xfrm>
            <a:off x="917575" y="5219065"/>
            <a:ext cx="3997325" cy="5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重要贡献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8"/>
          <p:cNvSpPr/>
          <p:nvPr/>
        </p:nvSpPr>
        <p:spPr>
          <a:xfrm>
            <a:off x="327025" y="190500"/>
            <a:ext cx="7160260" cy="694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变法之中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智囊与操盘手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3" name="Image 2" descr="https://test-kimi-img.moonshot.cn/pub/slides/slides_tmpl/image/25-07-11-14:59:50-d1obcpkup1d64eaacqt0.png"/>
          <p:cNvPicPr>
            <a:picLocks noChangeAspect="1"/>
          </p:cNvPicPr>
          <p:nvPr/>
        </p:nvPicPr>
        <p:blipFill>
          <a:blip r:embed="rId9"/>
          <a:srcRect l="157" r="157"/>
          <a:stretch>
            <a:fillRect/>
          </a:stretch>
        </p:blipFill>
        <p:spPr>
          <a:xfrm>
            <a:off x="553085" y="1233805"/>
            <a:ext cx="328930" cy="50533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rcRect l="45891"/>
          <a:stretch>
            <a:fillRect/>
          </a:stretch>
        </p:blipFill>
        <p:spPr>
          <a:xfrm>
            <a:off x="9328785" y="896620"/>
            <a:ext cx="2604770" cy="59613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6" grpId="0"/>
      <p:bldP spid="6" grpId="1"/>
      <p:bldP spid="5" grpId="0"/>
      <p:bldP spid="5" grpId="1"/>
      <p:bldP spid="8" grpId="0"/>
      <p:bldP spid="8" grpId="1"/>
      <p:bldP spid="7" grpId="0"/>
      <p:bldP spid="7" grpId="1"/>
      <p:bldP spid="10" grpId="0"/>
      <p:bldP spid="10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7010" y="184785"/>
            <a:ext cx="5450205" cy="866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沟通内外的桥梁</a:t>
            </a:r>
            <a:endParaRPr 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8850" y="4363720"/>
            <a:ext cx="10788650" cy="1470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      在变法期间，梁启超发挥了沟通内外的桥梁作用。他利用自己的影响力和社会关系，不断向外界解释新政，争取支持。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63370"/>
            <a:ext cx="12129135" cy="2287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32155" y="4247515"/>
            <a:ext cx="6903085" cy="197421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0"/>
          <p:cNvSpPr/>
          <p:nvPr/>
        </p:nvSpPr>
        <p:spPr>
          <a:xfrm>
            <a:off x="463475" y="698176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333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海外流亡的坚持</a:t>
            </a:r>
            <a:endParaRPr 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Text 1"/>
          <p:cNvSpPr/>
          <p:nvPr/>
        </p:nvSpPr>
        <p:spPr>
          <a:xfrm>
            <a:off x="1144270" y="4596765"/>
            <a:ext cx="6181090" cy="1894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3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戊戌变法失败后，梁启超被迫流亡日本。在海外期间，他创办《新民丛报》</a:t>
            </a:r>
            <a:r>
              <a:rPr lang="en-US" sz="23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《清议报》</a:t>
            </a:r>
            <a:r>
              <a:rPr lang="en-US" sz="23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。</a:t>
            </a:r>
            <a:endParaRPr lang="en-US" sz="2300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4360" y="960120"/>
            <a:ext cx="3977640" cy="5897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10" y="1460500"/>
            <a:ext cx="2366010" cy="2559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1460500"/>
            <a:ext cx="243713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57625" y="1537970"/>
            <a:ext cx="7960995" cy="416941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>
            <a:off x="157480" y="337820"/>
            <a:ext cx="5702935" cy="650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《新民说》与思想启蒙</a:t>
            </a:r>
            <a:endParaRPr 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3947160" y="2414905"/>
            <a:ext cx="7760335" cy="11849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强调摆脱奴性、追求独立和进步人格</a:t>
            </a:r>
            <a:endParaRPr lang="en-US" sz="24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3947160" y="1630045"/>
            <a:ext cx="2148840" cy="730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《新民说》</a:t>
            </a:r>
            <a:endParaRPr lang="en-US" sz="3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55440" y="4638675"/>
            <a:ext cx="8121650" cy="5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鲁迅、胡适、郭沫若、毛泽东……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022725" y="3654425"/>
            <a:ext cx="5118735" cy="730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对后世的深远影响</a:t>
            </a:r>
            <a:endParaRPr lang="en-US" sz="3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" t="-1687" r="-2874" b="115"/>
          <a:stretch>
            <a:fillRect/>
          </a:stretch>
        </p:blipFill>
        <p:spPr>
          <a:xfrm>
            <a:off x="157480" y="1537970"/>
            <a:ext cx="3476625" cy="45758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 flipV="1">
            <a:off x="-210820" y="0"/>
            <a:ext cx="5310505" cy="40620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151890" y="4131310"/>
            <a:ext cx="8087995" cy="263842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</a:rPr>
              <a:t>但启超的思想却长明</a:t>
            </a:r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</a:rPr>
              <a:t>永不熄。</a:t>
            </a:r>
            <a:endParaRPr lang="zh-CN" altLang="en-US" sz="660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74175" y="3139440"/>
            <a:ext cx="2734310" cy="38423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文本框 15"/>
          <p:cNvSpPr txBox="1"/>
          <p:nvPr/>
        </p:nvSpPr>
        <p:spPr>
          <a:xfrm>
            <a:off x="4977130" y="1551940"/>
            <a:ext cx="745236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  <a:sym typeface="+mn-ea"/>
              </a:rPr>
              <a:t>变法虽短暂如流星</a:t>
            </a:r>
            <a:endParaRPr lang="zh-CN" altLang="en-US" sz="6600"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10.xml><?xml version="1.0" encoding="utf-8"?>
<p:tagLst xmlns:p="http://schemas.openxmlformats.org/presentationml/2006/main">
  <p:tag name="KSO_WM_UNIT_PLACING_PICTURE_USER_VIEWPORT" val="{&quot;height&quot;:5260,&quot;width&quot;:11559}"/>
</p:tagLst>
</file>

<file path=ppt/tags/tag11.xml><?xml version="1.0" encoding="utf-8"?>
<p:tagLst xmlns:p="http://schemas.openxmlformats.org/presentationml/2006/main">
  <p:tag name="picid" val="{68caf026-ae7e-4e96-a97f-430459e5f9a3}"/>
  <p:tag name="KSO_WM_UNIT_PLACING_PICTURE_USER_VIEWPORT" val="{&quot;height&quot;:5620,&quot;width&quot;:4000}"/>
</p:tagLst>
</file>

<file path=ppt/tags/tag2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3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4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5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6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7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8.xml><?xml version="1.0" encoding="utf-8"?>
<p:tagLst xmlns:p="http://schemas.openxmlformats.org/presentationml/2006/main">
  <p:tag name="KSO_WM_DIAGRAM_VIRTUALLY_FRAME" val="{&quot;height&quot;:420.5,&quot;left&quot;:71.45,&quot;top&quot;:86.35,&quot;width&quot;:663.1}"/>
</p:tagLst>
</file>

<file path=ppt/tags/tag9.xml><?xml version="1.0" encoding="utf-8"?>
<p:tagLst xmlns:p="http://schemas.openxmlformats.org/presentationml/2006/main">
  <p:tag name="picid" val="{42cada51-b80a-443b-8a0b-1bb50ed72e63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wZTZhZjZmMS1kNGU5LTQ0ZWEtYTI2Zi01MjMyNWRhMGUzYTciCn0K"/>
    </extobj>
    <extobj name="F35B0BEE-F18A-47BB-8FCB-E00DA2F2635D-2">
      <extobjdata type="F35B0BEE-F18A-47BB-8FCB-E00DA2F2635D" data="ewoJIkRlc2lnbklkIiA6ICJkMzU4MDFlOS0xZDQzLTQ1ZjUtYWMwNi0yMmMzYjI5N2IyNDQiCn0K"/>
    </extobj>
    <extobj name="F35B0BEE-F18A-47BB-8FCB-E00DA2F2635D-3">
      <extobjdata type="F35B0BEE-F18A-47BB-8FCB-E00DA2F2635D" data="ewoJIkRlc2lnbklkIiA6ICJhOTgxZWJiOC0wNGIzLTQwODQtYjg1Mi1jYjY1ZWRmMTljZGYiCn0K"/>
    </extobj>
  </extobjs>
</s:customData>
</file>

<file path=customXml/itemProps1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On-screen Show (16:9)</PresentationFormat>
  <Paragraphs>51</Paragraphs>
  <Slides>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华文行楷</vt:lpstr>
      <vt:lpstr>华文新魏</vt:lpstr>
      <vt:lpstr>华文中宋</vt:lpstr>
      <vt:lpstr>MiSans</vt:lpstr>
      <vt:lpstr>黑体</vt:lpstr>
      <vt:lpstr>MiSans</vt:lpstr>
      <vt:lpstr>Calibri</vt:lpstr>
      <vt:lpstr>微软雅黑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戊戌变法中的思想巨擘：梁启超</dc:title>
  <dc:creator>Kimi</dc:creator>
  <dc:subject>戊戌变法中的思想巨擘：梁启超</dc:subject>
  <cp:lastModifiedBy>WPS_1692503029</cp:lastModifiedBy>
  <cp:revision>3</cp:revision>
  <dcterms:created xsi:type="dcterms:W3CDTF">2025-08-27T08:40:00Z</dcterms:created>
  <dcterms:modified xsi:type="dcterms:W3CDTF">2025-09-07T04:30:47Z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{"Label":"戊戌变法中的思想巨擘：梁启超","ContentProducer":"001191110108MACG2KBH8F10000","ProduceID":"d2juk1ba9jthap7gdl5g","ReservedCode1":"","ContentPropagator":"001191110108MACG2KBH8F20000","PropagateID":"d2juk1ba9jthap7gdl5g","ReservedCode2":""}</vt:lpwstr>
  </property>
  <property fmtid="{D5CDD505-2E9C-101B-9397-08002B2CF9AE}" pid="3" name="ICV">
    <vt:lpwstr>610552E612A84B0AA80588C12EA53418_12</vt:lpwstr>
  </property>
  <property fmtid="{D5CDD505-2E9C-101B-9397-08002B2CF9AE}" pid="4" name="KSOProductBuildVer">
    <vt:lpwstr>2052-12.1.0.21915</vt:lpwstr>
  </property>
</Properties>
</file>