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3"/>
  </p:sldMasterIdLst>
  <p:notesMasterIdLst>
    <p:notesMasterId r:id="rId5"/>
  </p:notesMasterIdLst>
  <p:sldIdLst>
    <p:sldId id="256" r:id="rId4"/>
    <p:sldId id="260" r:id="rId6"/>
    <p:sldId id="259" r:id="rId7"/>
    <p:sldId id="282" r:id="rId8"/>
    <p:sldId id="258" r:id="rId9"/>
    <p:sldId id="265" r:id="rId10"/>
    <p:sldId id="261" r:id="rId11"/>
    <p:sldId id="285" r:id="rId12"/>
    <p:sldId id="288" r:id="rId13"/>
    <p:sldId id="267" r:id="rId14"/>
    <p:sldId id="312" r:id="rId15"/>
    <p:sldId id="290" r:id="rId16"/>
    <p:sldId id="289" r:id="rId17"/>
    <p:sldId id="269" r:id="rId18"/>
    <p:sldId id="283" r:id="rId19"/>
    <p:sldId id="315" r:id="rId20"/>
    <p:sldId id="313" r:id="rId21"/>
    <p:sldId id="314" r:id="rId22"/>
    <p:sldId id="336" r:id="rId23"/>
    <p:sldId id="338" r:id="rId24"/>
    <p:sldId id="335" r:id="rId25"/>
    <p:sldId id="280" r:id="rId26"/>
    <p:sldId id="281" r:id="rId27"/>
  </p:sldIdLst>
  <p:sldSz cx="12192000" cy="6858000"/>
  <p:notesSz cx="6858000" cy="12192000"/>
  <p:embeddedFontLst>
    <p:embeddedFont>
      <p:font typeface="MiSans" panose="00000500000000000000" pitchFamily="34" charset="-120"/>
      <p:regular r:id="rId31"/>
    </p:embeddedFont>
    <p:embeddedFont>
      <p:font typeface="MiSans" panose="00000500000000000000" pitchFamily="34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-122"/>
      <p:regular r:id="rId37"/>
    </p:embeddedFont>
    <p:embeddedFont>
      <p:font typeface="Calibri" panose="020F0502020204030204" pitchFamily="34" charset="-120"/>
      <p:regular r:id="rId38"/>
    </p:embeddedFont>
    <p:embeddedFont>
      <p:font typeface="黑体" panose="02010609060101010101" charset="-122"/>
      <p:regular r:id="rId39"/>
    </p:embeddedFont>
    <p:embeddedFont>
      <p:font typeface="等线" panose="02010600030101010101" charset="-122"/>
      <p:regular r:id="rId40"/>
    </p:embeddedFont>
  </p:embeddedFontLst>
  <p:custDataLst>
    <p:tags r:id="rId41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gs" Target="tags/tag2.xml"/><Relationship Id="rId40" Type="http://schemas.openxmlformats.org/officeDocument/2006/relationships/font" Target="fonts/font10.fntdata"/><Relationship Id="rId4" Type="http://schemas.openxmlformats.org/officeDocument/2006/relationships/slide" Target="slides/slide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.png"/><Relationship Id="rId7" Type="http://schemas.openxmlformats.org/officeDocument/2006/relationships/image" Target="../media/image1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5.png"/><Relationship Id="rId7" Type="http://schemas.openxmlformats.org/officeDocument/2006/relationships/image" Target="../media/image3.png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43-d140onsh6th60oqvcnt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2705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3935" y="2540"/>
            <a:ext cx="3566160" cy="68580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1073150" y="3747770"/>
            <a:ext cx="4345305" cy="33147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5" name="Text 1"/>
          <p:cNvSpPr/>
          <p:nvPr/>
        </p:nvSpPr>
        <p:spPr>
          <a:xfrm>
            <a:off x="1081405" y="3747770"/>
            <a:ext cx="4345305" cy="33147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iSans" panose="00000500000000000000" pitchFamily="34" charset="-120"/>
              </a:rPr>
              <a:t>讲解人</a:t>
            </a:r>
            <a:r>
              <a:rPr lang="en-US" sz="3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iSans" panose="00000500000000000000" pitchFamily="34" charset="-120"/>
              </a:rPr>
              <a:t>：</a:t>
            </a:r>
            <a:r>
              <a: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iSans" panose="00000500000000000000" pitchFamily="34" charset="-120"/>
              </a:rPr>
              <a:t>江杰</a:t>
            </a:r>
            <a:endParaRPr lang="zh-CN" altLang="en-US" sz="3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MiSans" panose="00000500000000000000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942340" y="4248150"/>
            <a:ext cx="2378075" cy="36639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r">
              <a:lnSpc>
                <a:spcPct val="900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1081405" y="2099945"/>
            <a:ext cx="8230235" cy="11068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6600" b="1" dirty="0">
                <a:solidFill>
                  <a:srgbClr val="A53835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梁启超“三步精读术”</a:t>
            </a:r>
            <a:endParaRPr lang="en-US" sz="6600" b="1" dirty="0">
              <a:solidFill>
                <a:srgbClr val="A53835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835025" y="1906905"/>
            <a:ext cx="238125" cy="1478280"/>
          </a:xfrm>
          <a:prstGeom prst="rect">
            <a:avLst/>
          </a:prstGeom>
          <a:solidFill>
            <a:srgbClr val="A53835"/>
          </a:solidFill>
        </p:spPr>
      </p:sp>
      <p:sp>
        <p:nvSpPr>
          <p:cNvPr id="9" name="Text 5"/>
          <p:cNvSpPr/>
          <p:nvPr/>
        </p:nvSpPr>
        <p:spPr>
          <a:xfrm>
            <a:off x="835025" y="2054860"/>
            <a:ext cx="238125" cy="147828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835025" y="1918970"/>
            <a:ext cx="7933055" cy="1468755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73654D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835025" y="2054860"/>
            <a:ext cx="7151370" cy="147828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2" name="Image 2" descr="https://test-kimi-img.moonshot.cn/pub/slides/slides_tmpl/image/25-06-10-18:43:45-d140ooch6th60oqvcnt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0">
            <a:off x="1844040" y="393700"/>
            <a:ext cx="1304925" cy="1235075"/>
          </a:xfrm>
          <a:prstGeom prst="rect">
            <a:avLst/>
          </a:prstGeom>
        </p:spPr>
      </p:pic>
      <p:pic>
        <p:nvPicPr>
          <p:cNvPr id="13" name="Image 3" descr="https://test-kimi-img.moonshot.cn/pub/slides/slides_tmpl/image/25-06-10-18:43:45-d140ooch6th60oqvcnu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0000">
            <a:off x="4572635" y="3703320"/>
            <a:ext cx="2080260" cy="1968500"/>
          </a:xfrm>
          <a:prstGeom prst="rect">
            <a:avLst/>
          </a:prstGeom>
        </p:spPr>
      </p:pic>
      <p:pic>
        <p:nvPicPr>
          <p:cNvPr id="14" name="Image 4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" y="2540"/>
            <a:ext cx="6134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220" y="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82990" y="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600" dirty="0">
                <a:solidFill>
                  <a:srgbClr val="A53835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第二步：解剖</a:t>
            </a:r>
            <a:endParaRPr lang="en-US" sz="1600" dirty="0"/>
          </a:p>
        </p:txBody>
      </p:sp>
      <p:sp>
        <p:nvSpPr>
          <p:cNvPr id="6" name="Shape 1"/>
          <p:cNvSpPr/>
          <p:nvPr/>
        </p:nvSpPr>
        <p:spPr>
          <a:xfrm>
            <a:off x="796925" y="2237105"/>
            <a:ext cx="1932940" cy="1932940"/>
          </a:xfrm>
          <a:prstGeom prst="ellipse">
            <a:avLst/>
          </a:prstGeom>
          <a:solidFill>
            <a:srgbClr val="000000">
              <a:alpha val="0"/>
            </a:srgbClr>
          </a:solidFill>
          <a:ln w="38100">
            <a:solidFill>
              <a:srgbClr val="9C2111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005205" y="2542540"/>
            <a:ext cx="1862455" cy="1322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000" dirty="0">
                <a:solidFill>
                  <a:srgbClr val="73654D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solidFill>
            <a:srgbClr val="A53835"/>
          </a:solidFill>
        </p:spPr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3182620" y="2507615"/>
            <a:ext cx="9491345" cy="1356995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73654D"/>
            </a:soli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3182620" y="2507615"/>
            <a:ext cx="9491345" cy="135699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0701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82990" y="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6395" y="-3810"/>
            <a:ext cx="4109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第二步</a:t>
            </a:r>
            <a:r>
              <a:rPr lang="en-US" altLang="zh-CN" sz="3600"/>
              <a:t>-</a:t>
            </a:r>
            <a:r>
              <a:rPr lang="zh-CN" altLang="en-US" sz="3600"/>
              <a:t>解剖</a:t>
            </a:r>
            <a:endParaRPr lang="zh-CN" altLang="en-US" sz="3600"/>
          </a:p>
        </p:txBody>
      </p:sp>
      <p:pic>
        <p:nvPicPr>
          <p:cNvPr id="8" name="图片 7" descr="微信图片_20250831175252_208_1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075" y="956310"/>
            <a:ext cx="9651365" cy="542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5840" y="-381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3630" y="5782945"/>
            <a:ext cx="9432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鸟瞰 = 看目录、序言→知其概貌，明其结构。</a:t>
            </a:r>
            <a:endParaRPr lang="zh-CN" altLang="en-US" sz="3600" b="1"/>
          </a:p>
        </p:txBody>
      </p:sp>
      <p:pic>
        <p:nvPicPr>
          <p:cNvPr id="9" name="图片 8" descr="生成梁启超肖像 (1)"/>
          <p:cNvPicPr>
            <a:picLocks noChangeAspect="1"/>
          </p:cNvPicPr>
          <p:nvPr/>
        </p:nvPicPr>
        <p:blipFill>
          <a:blip r:embed="rId4"/>
          <a:srcRect l="3286" t="9750" r="4195" b="11907"/>
          <a:stretch>
            <a:fillRect/>
          </a:stretch>
        </p:blipFill>
        <p:spPr>
          <a:xfrm>
            <a:off x="934085" y="-48260"/>
            <a:ext cx="11257915" cy="69024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34085" y="-3810"/>
            <a:ext cx="11257915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399915" y="1302385"/>
            <a:ext cx="4653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这一章的核心观点是什么？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4452620" y="2711450"/>
            <a:ext cx="6828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sym typeface="+mn-ea"/>
              </a:rPr>
              <a:t>提出了什么重要概念？</a:t>
            </a:r>
            <a:endParaRPr lang="zh-CN" altLang="en-US" sz="3200"/>
          </a:p>
        </p:txBody>
      </p:sp>
      <p:sp>
        <p:nvSpPr>
          <p:cNvPr id="12" name="文本框 11"/>
          <p:cNvSpPr txBox="1"/>
          <p:nvPr/>
        </p:nvSpPr>
        <p:spPr>
          <a:xfrm>
            <a:off x="4608830" y="4203700"/>
            <a:ext cx="444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sym typeface="+mn-ea"/>
              </a:rPr>
              <a:t>有没有精彩的论据？</a:t>
            </a:r>
            <a:endParaRPr lang="zh-CN" altLang="en-US" sz="3200"/>
          </a:p>
        </p:txBody>
      </p:sp>
      <p:sp>
        <p:nvSpPr>
          <p:cNvPr id="14" name="右箭头 13"/>
          <p:cNvSpPr/>
          <p:nvPr/>
        </p:nvSpPr>
        <p:spPr>
          <a:xfrm>
            <a:off x="3182620" y="1388745"/>
            <a:ext cx="1217295" cy="410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3235325" y="2797810"/>
            <a:ext cx="1217295" cy="410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3235325" y="4290695"/>
            <a:ext cx="1217295" cy="410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5840" y="-381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3630" y="5782945"/>
            <a:ext cx="9432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鸟瞰 = 看目录、序言→知其概貌，明其结构。</a:t>
            </a:r>
            <a:endParaRPr lang="zh-CN" altLang="en-US" sz="3600" b="1"/>
          </a:p>
        </p:txBody>
      </p:sp>
      <p:pic>
        <p:nvPicPr>
          <p:cNvPr id="9" name="图片 8" descr="生成梁启超肖像 (1)"/>
          <p:cNvPicPr>
            <a:picLocks noChangeAspect="1"/>
          </p:cNvPicPr>
          <p:nvPr/>
        </p:nvPicPr>
        <p:blipFill>
          <a:blip r:embed="rId4"/>
          <a:srcRect l="3286" t="9750" r="4195" b="11907"/>
          <a:stretch>
            <a:fillRect/>
          </a:stretch>
        </p:blipFill>
        <p:spPr>
          <a:xfrm>
            <a:off x="934085" y="-48260"/>
            <a:ext cx="11257915" cy="69024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34085" y="-3810"/>
            <a:ext cx="11257915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89505" y="5704840"/>
            <a:ext cx="11213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/>
              <a:t>解剖 = 精读 + 做笔记→汲取精华，消化重点</a:t>
            </a:r>
            <a:endParaRPr lang="zh-CN" altLang="en-US" sz="3600" b="1"/>
          </a:p>
        </p:txBody>
      </p:sp>
      <p:sp>
        <p:nvSpPr>
          <p:cNvPr id="6" name="文本框 5"/>
          <p:cNvSpPr txBox="1"/>
          <p:nvPr/>
        </p:nvSpPr>
        <p:spPr>
          <a:xfrm>
            <a:off x="3021330" y="930275"/>
            <a:ext cx="711454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600"/>
              <a:t>关键动作是做笔记！梁启超先生强调</a:t>
            </a:r>
            <a:r>
              <a:rPr lang="en-US" altLang="zh-CN" sz="3600"/>
              <a:t>“</a:t>
            </a:r>
            <a:r>
              <a:rPr lang="zh-CN" altLang="en-US" sz="3600">
                <a:sym typeface="+mn-ea"/>
              </a:rPr>
              <a:t>抄录</a:t>
            </a:r>
            <a:r>
              <a:rPr lang="en-US" altLang="zh-CN" sz="3600"/>
              <a:t>”</a:t>
            </a:r>
            <a:r>
              <a:rPr lang="zh-CN" altLang="en-US" sz="3600"/>
              <a:t>或</a:t>
            </a:r>
            <a:r>
              <a:rPr lang="en-US" altLang="zh-CN" sz="3600"/>
              <a:t>“</a:t>
            </a:r>
            <a:r>
              <a:rPr lang="zh-CN" altLang="en-US" sz="3600">
                <a:sym typeface="+mn-ea"/>
              </a:rPr>
              <a:t>笔记</a:t>
            </a:r>
            <a:r>
              <a:rPr lang="en-US" altLang="zh-CN" sz="3600"/>
              <a:t>”</a:t>
            </a:r>
            <a:r>
              <a:rPr lang="zh-CN" altLang="en-US" sz="3600"/>
              <a:t>。不是让你抄书，而是提炼关键词、写下核心句、记录自己的疑问和感想。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220" y="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82990" y="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600" dirty="0">
                <a:solidFill>
                  <a:srgbClr val="A53835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第三步：会通</a:t>
            </a:r>
            <a:endParaRPr lang="en-US" sz="1600" dirty="0"/>
          </a:p>
        </p:txBody>
      </p:sp>
      <p:sp>
        <p:nvSpPr>
          <p:cNvPr id="6" name="Shape 1"/>
          <p:cNvSpPr/>
          <p:nvPr/>
        </p:nvSpPr>
        <p:spPr>
          <a:xfrm>
            <a:off x="796925" y="2237105"/>
            <a:ext cx="1932940" cy="1932940"/>
          </a:xfrm>
          <a:prstGeom prst="ellipse">
            <a:avLst/>
          </a:prstGeom>
          <a:solidFill>
            <a:srgbClr val="000000">
              <a:alpha val="0"/>
            </a:srgbClr>
          </a:solidFill>
          <a:ln w="38100">
            <a:solidFill>
              <a:srgbClr val="9C2111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005205" y="2542540"/>
            <a:ext cx="1862455" cy="1322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000" dirty="0">
                <a:solidFill>
                  <a:srgbClr val="73654D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03</a:t>
            </a: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solidFill>
            <a:srgbClr val="A53835"/>
          </a:solidFill>
        </p:spPr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3182620" y="2507615"/>
            <a:ext cx="9491345" cy="1356995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73654D"/>
            </a:soli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3182620" y="2507615"/>
            <a:ext cx="9491345" cy="135699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0" y="-381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82990" y="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pic>
        <p:nvPicPr>
          <p:cNvPr id="6" name="图片 5" descr="微信图片_20250831223924_217_1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25" y="939800"/>
            <a:ext cx="9057005" cy="50946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5840" y="-381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3630" y="5782945"/>
            <a:ext cx="9432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鸟瞰 = 看目录、序言→知其概貌，明其结构。</a:t>
            </a:r>
            <a:endParaRPr lang="zh-CN" altLang="en-US" sz="3600" b="1"/>
          </a:p>
        </p:txBody>
      </p:sp>
      <p:pic>
        <p:nvPicPr>
          <p:cNvPr id="9" name="图片 8" descr="生成梁启超肖像 (1)"/>
          <p:cNvPicPr>
            <a:picLocks noChangeAspect="1"/>
          </p:cNvPicPr>
          <p:nvPr/>
        </p:nvPicPr>
        <p:blipFill>
          <a:blip r:embed="rId4"/>
          <a:srcRect l="3286" t="9750" r="4195" b="11907"/>
          <a:stretch>
            <a:fillRect/>
          </a:stretch>
        </p:blipFill>
        <p:spPr>
          <a:xfrm>
            <a:off x="934085" y="-48260"/>
            <a:ext cx="11257915" cy="69024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34085" y="-3810"/>
            <a:ext cx="11257915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29865" y="2540"/>
            <a:ext cx="758825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600"/>
              <a:t>读完一本讲</a:t>
            </a:r>
            <a:r>
              <a:rPr lang="en-US" altLang="zh-CN" sz="3600"/>
              <a:t>“</a:t>
            </a:r>
            <a:r>
              <a:rPr lang="zh-CN" altLang="en-US" sz="3600">
                <a:sym typeface="+mn-ea"/>
              </a:rPr>
              <a:t>习惯养成</a:t>
            </a:r>
            <a:r>
              <a:rPr lang="en-US" altLang="zh-CN" sz="3600"/>
              <a:t>”</a:t>
            </a:r>
            <a:r>
              <a:rPr lang="zh-CN" altLang="en-US" sz="3600"/>
              <a:t>的书</a:t>
            </a:r>
            <a:endParaRPr lang="zh-CN" altLang="en-US" sz="3600"/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600"/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600"/>
              <a:t>会通到自己的学习计划上</a:t>
            </a:r>
            <a:endParaRPr lang="zh-CN" altLang="en-US" sz="3600"/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600"/>
              <a:t>读完历史书</a:t>
            </a:r>
            <a:endParaRPr lang="zh-CN" altLang="en-US" sz="3600"/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600"/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600"/>
              <a:t>可以会通到今天的国际新闻上</a:t>
            </a:r>
            <a:endParaRPr lang="zh-CN" altLang="en-US" sz="3600"/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600"/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600"/>
              <a:t>形成你自己的知识体系</a:t>
            </a:r>
            <a:endParaRPr lang="zh-CN" altLang="en-US" sz="3600"/>
          </a:p>
        </p:txBody>
      </p:sp>
      <p:sp>
        <p:nvSpPr>
          <p:cNvPr id="6" name="下箭头 5"/>
          <p:cNvSpPr/>
          <p:nvPr/>
        </p:nvSpPr>
        <p:spPr>
          <a:xfrm>
            <a:off x="6236970" y="974090"/>
            <a:ext cx="416560" cy="76009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6315710" y="3292475"/>
            <a:ext cx="416560" cy="76009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6315710" y="5022850"/>
            <a:ext cx="416560" cy="76009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182620" y="2475865"/>
            <a:ext cx="6525260" cy="75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182620" y="4879975"/>
            <a:ext cx="6525260" cy="75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 animBg="1"/>
      <p:bldP spid="16" grpId="1" animBg="1"/>
      <p:bldP spid="12" grpId="0" animBg="1"/>
      <p:bldP spid="12" grpId="1" animBg="1"/>
      <p:bldP spid="17" grpId="0" animBg="1"/>
      <p:bldP spid="17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5840" y="-381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3630" y="5782945"/>
            <a:ext cx="9432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鸟瞰 = 看目录、序言→知其概貌，明其结构。</a:t>
            </a:r>
            <a:endParaRPr lang="zh-CN" altLang="en-US" sz="3600" b="1"/>
          </a:p>
        </p:txBody>
      </p:sp>
      <p:pic>
        <p:nvPicPr>
          <p:cNvPr id="9" name="图片 8" descr="生成梁启超肖像 (1)"/>
          <p:cNvPicPr>
            <a:picLocks noChangeAspect="1"/>
          </p:cNvPicPr>
          <p:nvPr/>
        </p:nvPicPr>
        <p:blipFill>
          <a:blip r:embed="rId4"/>
          <a:srcRect l="3286" t="9750" r="4195" b="11907"/>
          <a:stretch>
            <a:fillRect/>
          </a:stretch>
        </p:blipFill>
        <p:spPr>
          <a:xfrm>
            <a:off x="934085" y="-48260"/>
            <a:ext cx="11257915" cy="69024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34085" y="-3810"/>
            <a:ext cx="11257915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13940" y="5897245"/>
            <a:ext cx="9418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/>
              <a:t>会通 = 联想、比较、应用→构建体系，真正掌握。</a:t>
            </a:r>
            <a:endParaRPr lang="zh-CN" altLang="en-US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2928620" y="997585"/>
            <a:ext cx="723011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600"/>
              <a:t>这一步骤就像是将散落的珍珠串成项链，让知识在我们的脑海中</a:t>
            </a:r>
            <a:r>
              <a:rPr lang="zh-CN" altLang="en-US" sz="3600" u="sng">
                <a:solidFill>
                  <a:srgbClr val="FF0000"/>
                </a:solidFill>
                <a:effectLst/>
              </a:rPr>
              <a:t>形成系统的网络。</a:t>
            </a:r>
            <a:r>
              <a:rPr lang="zh-CN" altLang="en-US" sz="3600"/>
              <a:t>只有这样，我们才能在需要时灵活运用所学知识，解决实际问题。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315" y="-117475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07011" y="4368512"/>
            <a:ext cx="10711600" cy="4419983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5440" y="2540"/>
            <a:ext cx="5212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应用示范 —— 《背影》为例</a:t>
            </a:r>
            <a:endParaRPr lang="zh-CN" altLang="en-US" sz="32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586105"/>
            <a:ext cx="2141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鸟瞰</a:t>
            </a:r>
            <a:endParaRPr lang="zh-CN" altLang="en-US" sz="3200"/>
          </a:p>
        </p:txBody>
      </p:sp>
      <p:sp>
        <p:nvSpPr>
          <p:cNvPr id="14" name="右箭头 13"/>
          <p:cNvSpPr/>
          <p:nvPr/>
        </p:nvSpPr>
        <p:spPr>
          <a:xfrm>
            <a:off x="506095" y="762635"/>
            <a:ext cx="1242695" cy="193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五角星 14"/>
          <p:cNvSpPr/>
          <p:nvPr/>
        </p:nvSpPr>
        <p:spPr>
          <a:xfrm>
            <a:off x="866775" y="1561465"/>
            <a:ext cx="521335" cy="55943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五角星 15"/>
          <p:cNvSpPr/>
          <p:nvPr/>
        </p:nvSpPr>
        <p:spPr>
          <a:xfrm>
            <a:off x="866775" y="2739390"/>
            <a:ext cx="521335" cy="55943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五角星 16"/>
          <p:cNvSpPr/>
          <p:nvPr/>
        </p:nvSpPr>
        <p:spPr>
          <a:xfrm>
            <a:off x="866775" y="4170045"/>
            <a:ext cx="521335" cy="55943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47800" y="1561465"/>
            <a:ext cx="560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看单元主题：以爱为中心话题</a:t>
            </a:r>
            <a:endParaRPr lang="zh-CN" altLang="en-US" sz="3200"/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7048500" y="1837055"/>
            <a:ext cx="938530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074660" y="1561465"/>
            <a:ext cx="4274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/>
              <a:t>明确文章核心情感</a:t>
            </a:r>
            <a:endParaRPr lang="zh-CN" altLang="en-US" sz="3200"/>
          </a:p>
        </p:txBody>
      </p:sp>
      <p:sp>
        <p:nvSpPr>
          <p:cNvPr id="21" name="文本框 20"/>
          <p:cNvSpPr txBox="1"/>
          <p:nvPr/>
        </p:nvSpPr>
        <p:spPr>
          <a:xfrm>
            <a:off x="1504315" y="2769870"/>
            <a:ext cx="5011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/>
              <a:t>看标题：《背影》</a:t>
            </a:r>
            <a:endParaRPr lang="zh-CN" altLang="en-US" sz="3200"/>
          </a:p>
        </p:txBody>
      </p:sp>
      <p:sp>
        <p:nvSpPr>
          <p:cNvPr id="22" name="文本框 21"/>
          <p:cNvSpPr txBox="1"/>
          <p:nvPr/>
        </p:nvSpPr>
        <p:spPr>
          <a:xfrm>
            <a:off x="6210300" y="2750820"/>
            <a:ext cx="6534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sym typeface="+mn-ea"/>
              </a:rPr>
              <a:t>背影可能是贯穿全文的线索</a:t>
            </a:r>
            <a:endParaRPr lang="zh-CN" altLang="en-US" sz="3200"/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4906010" y="3014980"/>
            <a:ext cx="938530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504315" y="3797935"/>
            <a:ext cx="63404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/>
              <a:t>开头：我最不能忘记的是他的背影</a:t>
            </a:r>
            <a:endParaRPr lang="zh-CN" altLang="en-US" sz="3200"/>
          </a:p>
          <a:p>
            <a:pPr algn="l">
              <a:buClrTx/>
              <a:buSzTx/>
              <a:buFontTx/>
            </a:pPr>
            <a:endParaRPr lang="zh-CN" altLang="en-US" sz="3200"/>
          </a:p>
          <a:p>
            <a:pPr algn="l">
              <a:buClrTx/>
              <a:buSzTx/>
              <a:buFontTx/>
            </a:pPr>
            <a:r>
              <a:rPr lang="zh-CN" altLang="en-US" sz="3200"/>
              <a:t>结尾：又看见那肥胖的背影</a:t>
            </a:r>
            <a:endParaRPr lang="zh-CN" altLang="en-US" sz="3200"/>
          </a:p>
        </p:txBody>
      </p:sp>
      <p:cxnSp>
        <p:nvCxnSpPr>
          <p:cNvPr id="25" name="直接箭头连接符 24"/>
          <p:cNvCxnSpPr/>
          <p:nvPr/>
        </p:nvCxnSpPr>
        <p:spPr>
          <a:xfrm>
            <a:off x="7826375" y="4060190"/>
            <a:ext cx="938530" cy="308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V="1">
            <a:off x="7826375" y="4729480"/>
            <a:ext cx="938530" cy="4457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843010" y="4290695"/>
            <a:ext cx="284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/>
              <a:t>首尾呼应</a:t>
            </a:r>
            <a:endParaRPr lang="zh-CN" altLang="en-US" sz="3200"/>
          </a:p>
        </p:txBody>
      </p:sp>
      <p:sp>
        <p:nvSpPr>
          <p:cNvPr id="28" name="文本框 27"/>
          <p:cNvSpPr txBox="1"/>
          <p:nvPr/>
        </p:nvSpPr>
        <p:spPr>
          <a:xfrm>
            <a:off x="1126490" y="5680710"/>
            <a:ext cx="103365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线索：背影→</a:t>
            </a:r>
            <a:r>
              <a:rPr lang="en-US" altLang="zh-CN" sz="4000">
                <a:solidFill>
                  <a:srgbClr val="FF0000"/>
                </a:solidFill>
              </a:rPr>
              <a:t> </a:t>
            </a:r>
            <a:r>
              <a:rPr lang="zh-CN" altLang="en-US" sz="4000">
                <a:solidFill>
                  <a:srgbClr val="FF0000"/>
                </a:solidFill>
              </a:rPr>
              <a:t>结构：首尾呼应→</a:t>
            </a:r>
            <a:r>
              <a:rPr lang="en-US" altLang="zh-CN" sz="4000">
                <a:solidFill>
                  <a:srgbClr val="FF0000"/>
                </a:solidFill>
              </a:rPr>
              <a:t> </a:t>
            </a:r>
            <a:r>
              <a:rPr lang="zh-CN" altLang="en-US" sz="4000">
                <a:solidFill>
                  <a:srgbClr val="FF0000"/>
                </a:solidFill>
              </a:rPr>
              <a:t>主题：父爱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/>
      <p:bldP spid="18" grpId="1"/>
      <p:bldP spid="20" grpId="0"/>
      <p:bldP spid="20" grpId="1"/>
      <p:bldP spid="16" grpId="0" animBg="1"/>
      <p:bldP spid="16" grpId="1" animBg="1"/>
      <p:bldP spid="21" grpId="0"/>
      <p:bldP spid="21" grpId="1"/>
      <p:bldP spid="22" grpId="0"/>
      <p:bldP spid="22" grpId="1"/>
      <p:bldP spid="17" grpId="0" animBg="1"/>
      <p:bldP spid="17" grpId="1" animBg="1"/>
      <p:bldP spid="27" grpId="0"/>
      <p:bldP spid="27" grpId="1"/>
      <p:bldP spid="28" grpId="0"/>
      <p:bldP spid="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315" y="-381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697865" y="215709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5440" y="2540"/>
            <a:ext cx="5212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应用示范 —— 《背影》为例</a:t>
            </a:r>
            <a:endParaRPr lang="zh-CN" altLang="en-US" sz="32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586105"/>
            <a:ext cx="2141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解剖</a:t>
            </a:r>
            <a:endParaRPr lang="zh-CN" altLang="en-US" sz="3200"/>
          </a:p>
        </p:txBody>
      </p:sp>
      <p:sp>
        <p:nvSpPr>
          <p:cNvPr id="14" name="右箭头 13"/>
          <p:cNvSpPr/>
          <p:nvPr/>
        </p:nvSpPr>
        <p:spPr>
          <a:xfrm>
            <a:off x="506095" y="762635"/>
            <a:ext cx="1242695" cy="193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097020" y="567055"/>
            <a:ext cx="2969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/>
              <a:t>关键信息</a:t>
            </a:r>
            <a:endParaRPr lang="zh-CN" altLang="en-US" sz="3200"/>
          </a:p>
        </p:txBody>
      </p:sp>
      <p:sp>
        <p:nvSpPr>
          <p:cNvPr id="8" name="右箭头 7"/>
          <p:cNvSpPr/>
          <p:nvPr/>
        </p:nvSpPr>
        <p:spPr>
          <a:xfrm>
            <a:off x="2729865" y="762635"/>
            <a:ext cx="1242695" cy="193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506095" y="1395730"/>
            <a:ext cx="530225" cy="41719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088390" y="1358265"/>
            <a:ext cx="1045718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/>
              <a:t>开篇的</a:t>
            </a:r>
            <a:r>
              <a:rPr lang="en-US" altLang="zh-CN" sz="2800"/>
              <a:t>“</a:t>
            </a:r>
            <a:r>
              <a:rPr lang="zh-CN" altLang="en-US" sz="2800">
                <a:sym typeface="+mn-ea"/>
              </a:rPr>
              <a:t>祸不单行</a:t>
            </a:r>
            <a:r>
              <a:rPr lang="en-US" altLang="zh-CN" sz="2800"/>
              <a:t>”</a:t>
            </a:r>
            <a:r>
              <a:rPr lang="zh-CN" altLang="en-US" sz="2800"/>
              <a:t>——那年冬天，祖母死了，父亲的差使也交卸了</a:t>
            </a:r>
            <a:endParaRPr lang="zh-CN" altLang="en-US" sz="2800"/>
          </a:p>
          <a:p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 rot="5400000">
            <a:off x="5835015" y="1920875"/>
            <a:ext cx="521335" cy="4241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972560" y="2408555"/>
            <a:ext cx="10263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sym typeface="+mn-ea"/>
              </a:rPr>
              <a:t>藏着时代背景和家庭困境</a:t>
            </a:r>
            <a:endParaRPr lang="zh-CN" altLang="en-US" sz="2800"/>
          </a:p>
        </p:txBody>
      </p:sp>
      <p:sp>
        <p:nvSpPr>
          <p:cNvPr id="20" name="右箭头 19"/>
          <p:cNvSpPr/>
          <p:nvPr/>
        </p:nvSpPr>
        <p:spPr>
          <a:xfrm rot="5400000">
            <a:off x="5835015" y="3230245"/>
            <a:ext cx="521335" cy="4241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31005" y="3775075"/>
            <a:ext cx="6552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/>
              <a:t>让父亲的送别更显沉重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20" grpId="0" animBg="1"/>
      <p:bldP spid="20" grpId="1" animBg="1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0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7-d140orch6th60oqvco3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9030"/>
            <a:ext cx="12192000" cy="191897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 rot="16200000">
            <a:off x="3932419" y="-2325645"/>
            <a:ext cx="0" cy="6561438"/>
          </a:xfrm>
          <a:prstGeom prst="line">
            <a:avLst/>
          </a:prstGeom>
          <a:noFill/>
          <a:ln w="19050">
            <a:gradFill flip="none" rotWithShape="1">
              <a:gsLst>
                <a:gs pos="0">
                  <a:srgbClr val="4874CB">
                    <a:alpha val="25000"/>
                  </a:srgbClr>
                </a:gs>
                <a:gs pos="80000">
                  <a:srgbClr val="4874CB">
                    <a:alpha val="0"/>
                  </a:srgbClr>
                </a:gs>
                <a:gs pos="100000">
                  <a:srgbClr val="4874CB">
                    <a:alpha val="0"/>
                  </a:srgbClr>
                </a:gs>
              </a:gsLst>
              <a:lin ang="5400000" scaled="1"/>
            </a:gradFill>
            <a:prstDash val="solid"/>
            <a:headEnd type="none"/>
            <a:tailEnd type="none"/>
          </a:ln>
        </p:spPr>
      </p:sp>
      <p:pic>
        <p:nvPicPr>
          <p:cNvPr id="5" name="Image 2" descr="https://test-kimi-img.moonshot.cn/pub/slides/slides_tmpl/image/25-06-10-18:43:57-d140orch6th60oqvco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482600"/>
            <a:ext cx="340360" cy="34734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075" y="-84455"/>
            <a:ext cx="12376150" cy="6858000"/>
          </a:xfrm>
          <a:prstGeom prst="rect">
            <a:avLst/>
          </a:prstGeom>
        </p:spPr>
      </p:pic>
      <p:pic>
        <p:nvPicPr>
          <p:cNvPr id="8" name="Image 5" descr="https://test-kimi-img.moonshot.cn/pub/slides/slides_tmpl/image/25-06-10-18:44:29-d140p3ch6th60oqvcofg.png"/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5400000">
            <a:off x="4927600" y="-3603625"/>
            <a:ext cx="2007870" cy="9215755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13665" y="735330"/>
            <a:ext cx="11104245" cy="27190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人均每天接收34GB信息，但深度阅读时间却不足6分钟</a:t>
            </a:r>
            <a:endParaRPr lang="en-US" sz="3600" dirty="0">
              <a:solidFill>
                <a:srgbClr val="262626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866775" y="2830195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Text 3"/>
          <p:cNvSpPr/>
          <p:nvPr/>
        </p:nvSpPr>
        <p:spPr>
          <a:xfrm>
            <a:off x="2141855" y="2628265"/>
            <a:ext cx="8649335" cy="27190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just">
              <a:lnSpc>
                <a:spcPct val="150000"/>
              </a:lnSpc>
              <a:buClrTx/>
              <a:buSzTx/>
              <a:buFontTx/>
              <a:buNone/>
            </a:pPr>
            <a:r>
              <a:rPr lang="en-US" sz="36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缺乏有效的阅读方法和记忆策略</a:t>
            </a:r>
            <a:endParaRPr lang="en-US" sz="3600" dirty="0">
              <a:solidFill>
                <a:srgbClr val="262626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12" name="Text 4"/>
          <p:cNvSpPr/>
          <p:nvPr/>
        </p:nvSpPr>
        <p:spPr>
          <a:xfrm>
            <a:off x="4655820" y="3248025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Text 5"/>
          <p:cNvSpPr/>
          <p:nvPr/>
        </p:nvSpPr>
        <p:spPr>
          <a:xfrm>
            <a:off x="6431280" y="4195445"/>
            <a:ext cx="5431155" cy="2718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just">
              <a:lnSpc>
                <a:spcPct val="150000"/>
              </a:lnSpc>
              <a:buClrTx/>
              <a:buSzTx/>
              <a:buFontTx/>
              <a:buNone/>
            </a:pPr>
            <a:r>
              <a:rPr lang="en-US" sz="360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知识与实践之间的脱节</a:t>
            </a:r>
            <a:endParaRPr lang="en-US" sz="3600" dirty="0">
              <a:solidFill>
                <a:srgbClr val="262626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14" name="Text 6"/>
          <p:cNvSpPr/>
          <p:nvPr/>
        </p:nvSpPr>
        <p:spPr>
          <a:xfrm>
            <a:off x="8444865" y="2809875"/>
            <a:ext cx="2853690" cy="831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Text 7"/>
          <p:cNvSpPr/>
          <p:nvPr/>
        </p:nvSpPr>
        <p:spPr>
          <a:xfrm>
            <a:off x="996315" y="381000"/>
            <a:ext cx="10457180" cy="627380"/>
          </a:xfrm>
          <a:prstGeom prst="rect">
            <a:avLst/>
          </a:prstGeom>
          <a:noFill/>
        </p:spPr>
        <p:txBody>
          <a:bodyPr wrap="square" lIns="91440" tIns="0" rIns="91440" bIns="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1" name="Image 8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551" y="4145627"/>
            <a:ext cx="10711600" cy="4419983"/>
          </a:xfrm>
          <a:prstGeom prst="rect">
            <a:avLst/>
          </a:prstGeom>
        </p:spPr>
      </p:pic>
      <p:sp>
        <p:nvSpPr>
          <p:cNvPr id="22" name="Shape 11"/>
          <p:cNvSpPr/>
          <p:nvPr/>
        </p:nvSpPr>
        <p:spPr>
          <a:xfrm rot="5400000" flipV="1">
            <a:off x="8669020" y="3324860"/>
            <a:ext cx="7035800" cy="141605"/>
          </a:xfrm>
          <a:prstGeom prst="rect">
            <a:avLst/>
          </a:prstGeom>
          <a:solidFill>
            <a:srgbClr val="A53835"/>
          </a:solidFill>
        </p:spPr>
      </p:sp>
      <p:sp>
        <p:nvSpPr>
          <p:cNvPr id="23" name="Text 12"/>
          <p:cNvSpPr/>
          <p:nvPr/>
        </p:nvSpPr>
        <p:spPr>
          <a:xfrm rot="5400000">
            <a:off x="8669020" y="3324860"/>
            <a:ext cx="7035800" cy="14160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13"/>
          <p:cNvSpPr/>
          <p:nvPr/>
        </p:nvSpPr>
        <p:spPr>
          <a:xfrm flipV="1">
            <a:off x="12044591" y="-264"/>
            <a:ext cx="0" cy="6981825"/>
          </a:xfrm>
          <a:prstGeom prst="line">
            <a:avLst/>
          </a:prstGeom>
          <a:noFill/>
          <a:ln w="19050">
            <a:solidFill>
              <a:srgbClr val="73654D"/>
            </a:solidFill>
            <a:prstDash val="solid"/>
            <a:headEnd type="none"/>
            <a:tailEnd type="none"/>
          </a:ln>
        </p:spPr>
      </p:sp>
      <p:sp>
        <p:nvSpPr>
          <p:cNvPr id="25" name="Shape 14"/>
          <p:cNvSpPr/>
          <p:nvPr/>
        </p:nvSpPr>
        <p:spPr>
          <a:xfrm rot="5400000" flipV="1">
            <a:off x="-3557270" y="3273425"/>
            <a:ext cx="7035800" cy="141605"/>
          </a:xfrm>
          <a:prstGeom prst="rect">
            <a:avLst/>
          </a:prstGeom>
          <a:solidFill>
            <a:srgbClr val="A53835"/>
          </a:solidFill>
        </p:spPr>
      </p:sp>
      <p:sp>
        <p:nvSpPr>
          <p:cNvPr id="26" name="Text 15"/>
          <p:cNvSpPr/>
          <p:nvPr/>
        </p:nvSpPr>
        <p:spPr>
          <a:xfrm rot="5400000">
            <a:off x="-3557270" y="3273425"/>
            <a:ext cx="7035800" cy="14160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Shape 16"/>
          <p:cNvSpPr/>
          <p:nvPr/>
        </p:nvSpPr>
        <p:spPr>
          <a:xfrm flipV="1">
            <a:off x="113576" y="-68209"/>
            <a:ext cx="0" cy="6981825"/>
          </a:xfrm>
          <a:prstGeom prst="line">
            <a:avLst/>
          </a:prstGeom>
          <a:noFill/>
          <a:ln w="19050">
            <a:solidFill>
              <a:srgbClr val="73654D"/>
            </a:solidFill>
            <a:prstDash val="solid"/>
            <a:headEnd type="none"/>
            <a:tailEnd type="none"/>
          </a:ln>
        </p:spPr>
      </p:sp>
      <p:sp>
        <p:nvSpPr>
          <p:cNvPr id="7" name="圆角矩形 6"/>
          <p:cNvSpPr/>
          <p:nvPr/>
        </p:nvSpPr>
        <p:spPr>
          <a:xfrm>
            <a:off x="113665" y="735330"/>
            <a:ext cx="11104245" cy="9690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2138045" y="2628265"/>
            <a:ext cx="6482080" cy="9690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6034405" y="4217035"/>
            <a:ext cx="5442585" cy="9690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6" grpId="0" animBg="1"/>
      <p:bldP spid="16" grpId="1" animBg="1"/>
      <p:bldP spid="11" grpId="0"/>
      <p:bldP spid="11" grpId="1"/>
      <p:bldP spid="17" grpId="0" animBg="1"/>
      <p:bldP spid="17" grpId="1" animBg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2075" y="-381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697865" y="215709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5440" y="2540"/>
            <a:ext cx="5212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应用示范 —— 《背影》为例</a:t>
            </a:r>
            <a:endParaRPr lang="zh-CN" altLang="en-US" sz="32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586105"/>
            <a:ext cx="2141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解剖</a:t>
            </a:r>
            <a:endParaRPr lang="zh-CN" altLang="en-US" sz="3200"/>
          </a:p>
        </p:txBody>
      </p:sp>
      <p:sp>
        <p:nvSpPr>
          <p:cNvPr id="14" name="右箭头 13"/>
          <p:cNvSpPr/>
          <p:nvPr/>
        </p:nvSpPr>
        <p:spPr>
          <a:xfrm>
            <a:off x="506095" y="762635"/>
            <a:ext cx="1242695" cy="193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097020" y="567055"/>
            <a:ext cx="2969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/>
              <a:t>关键信息</a:t>
            </a:r>
            <a:endParaRPr lang="zh-CN" altLang="en-US" sz="3200"/>
          </a:p>
        </p:txBody>
      </p:sp>
      <p:sp>
        <p:nvSpPr>
          <p:cNvPr id="8" name="右箭头 7"/>
          <p:cNvSpPr/>
          <p:nvPr/>
        </p:nvSpPr>
        <p:spPr>
          <a:xfrm>
            <a:off x="2729865" y="762635"/>
            <a:ext cx="1242695" cy="193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506095" y="1395730"/>
            <a:ext cx="530225" cy="41719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52170" y="1294765"/>
            <a:ext cx="10457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/>
              <a:t>父亲买橘子的动作描写</a:t>
            </a:r>
            <a:endParaRPr lang="zh-CN" altLang="en-US" sz="3200"/>
          </a:p>
        </p:txBody>
      </p:sp>
      <p:sp>
        <p:nvSpPr>
          <p:cNvPr id="16" name="右箭头 15"/>
          <p:cNvSpPr/>
          <p:nvPr/>
        </p:nvSpPr>
        <p:spPr>
          <a:xfrm rot="5400000">
            <a:off x="5819775" y="1920875"/>
            <a:ext cx="521335" cy="4241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6725" y="2393950"/>
            <a:ext cx="11725275" cy="2748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3600"/>
              <a:t>父亲</a:t>
            </a:r>
            <a:r>
              <a:rPr lang="zh-CN" altLang="en-US" sz="3600" u="sng">
                <a:solidFill>
                  <a:srgbClr val="FF0000"/>
                </a:solidFill>
              </a:rPr>
              <a:t>蹒跚</a:t>
            </a:r>
            <a:r>
              <a:rPr lang="zh-CN" altLang="en-US" sz="3600"/>
              <a:t>地走到铁道边，慢慢</a:t>
            </a:r>
            <a:r>
              <a:rPr lang="zh-CN" altLang="en-US" sz="3600" u="sng">
                <a:solidFill>
                  <a:srgbClr val="FF0000"/>
                </a:solidFill>
              </a:rPr>
              <a:t>探身</a:t>
            </a:r>
            <a:r>
              <a:rPr lang="zh-CN" altLang="en-US" sz="3600"/>
              <a:t>下去，尚不大难。可是他穿过铁道，要爬上那边月台，就不容易了。他用两手</a:t>
            </a:r>
            <a:r>
              <a:rPr lang="zh-CN" altLang="en-US" sz="3600" u="sng">
                <a:solidFill>
                  <a:srgbClr val="FF0000"/>
                </a:solidFill>
              </a:rPr>
              <a:t>攀</a:t>
            </a:r>
            <a:r>
              <a:rPr lang="zh-CN" altLang="en-US" sz="3600"/>
              <a:t>着上面，两脚再向上</a:t>
            </a:r>
            <a:r>
              <a:rPr lang="zh-CN" altLang="en-US" sz="3600" u="sng">
                <a:solidFill>
                  <a:srgbClr val="FF0000"/>
                </a:solidFill>
              </a:rPr>
              <a:t>缩</a:t>
            </a:r>
            <a:r>
              <a:rPr lang="zh-CN" altLang="en-US" sz="3600"/>
              <a:t>；他肥胖的身子向左微</a:t>
            </a:r>
            <a:r>
              <a:rPr lang="zh-CN" altLang="en-US" sz="3600" u="sng">
                <a:solidFill>
                  <a:srgbClr val="FF0000"/>
                </a:solidFill>
              </a:rPr>
              <a:t>倾</a:t>
            </a:r>
            <a:r>
              <a:rPr lang="zh-CN" altLang="en-US" sz="3600"/>
              <a:t>，显出努力的样子</a:t>
            </a:r>
            <a:endParaRPr lang="zh-CN" altLang="en-US" sz="3600"/>
          </a:p>
        </p:txBody>
      </p:sp>
      <p:sp>
        <p:nvSpPr>
          <p:cNvPr id="18" name="右箭头 17"/>
          <p:cNvSpPr/>
          <p:nvPr/>
        </p:nvSpPr>
        <p:spPr>
          <a:xfrm rot="5400000">
            <a:off x="5835015" y="4751070"/>
            <a:ext cx="521335" cy="4241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15645" y="5416550"/>
            <a:ext cx="11555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000">
                <a:solidFill>
                  <a:srgbClr val="FF0000"/>
                </a:solidFill>
              </a:rPr>
              <a:t>蹒跚→探身→攀→缩→倾→体现父爱的笨拙与坚定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 animBg="1"/>
      <p:bldP spid="16" grpId="1" animBg="1"/>
      <p:bldP spid="4" grpId="0"/>
      <p:bldP spid="4" grpId="1"/>
      <p:bldP spid="18" grpId="0" animBg="1"/>
      <p:bldP spid="18" grpId="1" animBg="1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75895" y="-381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07011" y="4383752"/>
            <a:ext cx="10711600" cy="4419983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5440" y="2540"/>
            <a:ext cx="5212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应用示范 —— 《背影》为例</a:t>
            </a:r>
            <a:endParaRPr lang="zh-CN" altLang="en-US" sz="32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586105"/>
            <a:ext cx="2141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会通</a:t>
            </a:r>
            <a:endParaRPr lang="zh-CN" altLang="en-US" sz="3200"/>
          </a:p>
        </p:txBody>
      </p:sp>
      <p:sp>
        <p:nvSpPr>
          <p:cNvPr id="14" name="右箭头 13"/>
          <p:cNvSpPr/>
          <p:nvPr/>
        </p:nvSpPr>
        <p:spPr>
          <a:xfrm>
            <a:off x="506095" y="762635"/>
            <a:ext cx="1242695" cy="193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506095" y="1387475"/>
            <a:ext cx="530225" cy="41719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17395" y="1225550"/>
            <a:ext cx="8518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/>
              <a:t>跨文本联想：《</a:t>
            </a:r>
            <a:r>
              <a:rPr lang="zh-CN" altLang="en-US" sz="3200">
                <a:sym typeface="+mn-ea"/>
              </a:rPr>
              <a:t>背影</a:t>
            </a:r>
            <a:r>
              <a:rPr lang="zh-CN" altLang="en-US" sz="3200"/>
              <a:t>》</a:t>
            </a:r>
            <a:r>
              <a:rPr lang="zh-CN" altLang="en-US" sz="3200">
                <a:sym typeface="+mn-ea"/>
              </a:rPr>
              <a:t>与《台阶》</a:t>
            </a:r>
            <a:endParaRPr lang="zh-CN" altLang="en-US" sz="3200"/>
          </a:p>
        </p:txBody>
      </p:sp>
      <p:sp>
        <p:nvSpPr>
          <p:cNvPr id="16" name="右箭头 15"/>
          <p:cNvSpPr/>
          <p:nvPr/>
        </p:nvSpPr>
        <p:spPr>
          <a:xfrm rot="5400000">
            <a:off x="5652770" y="1861185"/>
            <a:ext cx="521335" cy="4241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649095" y="2334260"/>
            <a:ext cx="10950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/>
              <a:t>前者是送别细节里的温柔，后者是造台阶中的责任</a:t>
            </a:r>
            <a:endParaRPr lang="zh-CN" altLang="en-US" sz="3200"/>
          </a:p>
        </p:txBody>
      </p:sp>
      <p:sp>
        <p:nvSpPr>
          <p:cNvPr id="19" name="五角星 18"/>
          <p:cNvSpPr/>
          <p:nvPr/>
        </p:nvSpPr>
        <p:spPr>
          <a:xfrm>
            <a:off x="506095" y="4296410"/>
            <a:ext cx="530225" cy="41719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848485" y="4296410"/>
            <a:ext cx="8131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/>
              <a:t>联生活体验</a:t>
            </a:r>
            <a:endParaRPr lang="zh-CN" altLang="en-US" sz="3200"/>
          </a:p>
        </p:txBody>
      </p:sp>
      <p:sp>
        <p:nvSpPr>
          <p:cNvPr id="21" name="右箭头 20"/>
          <p:cNvSpPr/>
          <p:nvPr/>
        </p:nvSpPr>
        <p:spPr>
          <a:xfrm rot="5400000">
            <a:off x="5751195" y="4996180"/>
            <a:ext cx="521335" cy="4241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607310" y="5785485"/>
            <a:ext cx="7185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/>
              <a:t>在现实生活中与父母是否有类似的事情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/>
      <p:bldP spid="6" grpId="1"/>
      <p:bldP spid="16" grpId="0" animBg="1"/>
      <p:bldP spid="16" grpId="1" animBg="1"/>
      <p:bldP spid="18" grpId="0"/>
      <p:bldP spid="18" grpId="1"/>
      <p:bldP spid="20" grpId="0"/>
      <p:bldP spid="20" grpId="1"/>
      <p:bldP spid="21" grpId="0" animBg="1"/>
      <p:bldP spid="21" grpId="1" animBg="1"/>
      <p:bldP spid="22" grpId="0"/>
      <p:bldP spid="22" grpId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0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7-d140orch6th60oqvco3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9030"/>
            <a:ext cx="12192000" cy="191897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 rot="16200000">
            <a:off x="3932419" y="-2325645"/>
            <a:ext cx="0" cy="6561438"/>
          </a:xfrm>
          <a:prstGeom prst="line">
            <a:avLst/>
          </a:prstGeom>
          <a:noFill/>
          <a:ln w="19050">
            <a:gradFill flip="none" rotWithShape="1">
              <a:gsLst>
                <a:gs pos="0">
                  <a:srgbClr val="4874CB">
                    <a:alpha val="25000"/>
                  </a:srgbClr>
                </a:gs>
                <a:gs pos="80000">
                  <a:srgbClr val="4874CB">
                    <a:alpha val="0"/>
                  </a:srgbClr>
                </a:gs>
                <a:gs pos="100000">
                  <a:srgbClr val="4874CB">
                    <a:alpha val="0"/>
                  </a:srgbClr>
                </a:gs>
              </a:gsLst>
              <a:lin ang="5400000" scaled="1"/>
            </a:gradFill>
            <a:prstDash val="solid"/>
            <a:headEnd type="none"/>
            <a:tailEnd type="none"/>
          </a:ln>
        </p:spPr>
      </p:sp>
      <p:pic>
        <p:nvPicPr>
          <p:cNvPr id="5" name="Image 2" descr="https://test-kimi-img.moonshot.cn/pub/slides/slides_tmpl/image/25-06-10-18:43:57-d140orch6th60oqvco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482600"/>
            <a:ext cx="340360" cy="34734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220" y="0"/>
            <a:ext cx="12376150" cy="6858000"/>
          </a:xfrm>
          <a:prstGeom prst="rect">
            <a:avLst/>
          </a:prstGeom>
        </p:spPr>
      </p:pic>
      <p:pic>
        <p:nvPicPr>
          <p:cNvPr id="7" name="Image 4" descr="https://test-kimi-img.moonshot.cn/pub/slides/slides_tmpl/image/25-06-10-18:44:28-d140p34h6th60oqvcoe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178675" y="2207895"/>
            <a:ext cx="5012690" cy="3884930"/>
          </a:xfrm>
          <a:prstGeom prst="rect">
            <a:avLst/>
          </a:prstGeom>
        </p:spPr>
      </p:pic>
      <p:pic>
        <p:nvPicPr>
          <p:cNvPr id="8" name="Image 5" descr="https://test-kimi-img.moonshot.cn/pub/slides/slides_tmpl/image/25-06-10-18:44:28-d140p34h6th60oqvcoe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563620" y="2207895"/>
            <a:ext cx="5012690" cy="3884930"/>
          </a:xfrm>
          <a:prstGeom prst="rect">
            <a:avLst/>
          </a:prstGeom>
        </p:spPr>
      </p:pic>
      <p:pic>
        <p:nvPicPr>
          <p:cNvPr id="9" name="Image 6" descr="https://test-kimi-img.moonshot.cn/pub/slides/slides_tmpl/image/25-06-10-18:44:28-d140p34h6th60oqvcoe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50" y="2207895"/>
            <a:ext cx="5012690" cy="3884930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1095375" y="3669665"/>
            <a:ext cx="2761615" cy="2987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11" name="Text 2"/>
          <p:cNvSpPr/>
          <p:nvPr/>
        </p:nvSpPr>
        <p:spPr>
          <a:xfrm>
            <a:off x="1073150" y="2960370"/>
            <a:ext cx="2805430" cy="7867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852B2B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鸟瞰</a:t>
            </a:r>
            <a:endParaRPr lang="zh-CN" altLang="en-US" sz="1600" dirty="0"/>
          </a:p>
        </p:txBody>
      </p:sp>
      <p:sp>
        <p:nvSpPr>
          <p:cNvPr id="12" name="Text 3"/>
          <p:cNvSpPr/>
          <p:nvPr/>
        </p:nvSpPr>
        <p:spPr>
          <a:xfrm>
            <a:off x="4705985" y="3669665"/>
            <a:ext cx="2761615" cy="2987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4683760" y="2960370"/>
            <a:ext cx="2805430" cy="7867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852B2B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-120"/>
              </a:rPr>
              <a:t>解剖</a:t>
            </a:r>
            <a:endParaRPr lang="zh-CN" altLang="en-US" sz="2000" dirty="0">
              <a:solidFill>
                <a:srgbClr val="852B2B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-120"/>
            </a:endParaRPr>
          </a:p>
        </p:txBody>
      </p:sp>
      <p:pic>
        <p:nvPicPr>
          <p:cNvPr id="14" name="Image 7" descr="https://test-kimi-img.moonshot.cn/pub/slides/slides_tmpl/image/25-06-10-18:44:04-d140ot4h6th60oqvco6g.png"/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479280" y="-884555"/>
            <a:ext cx="2787650" cy="510349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8354695" y="3669665"/>
            <a:ext cx="2761615" cy="2987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16" name="Text 6"/>
          <p:cNvSpPr/>
          <p:nvPr/>
        </p:nvSpPr>
        <p:spPr>
          <a:xfrm>
            <a:off x="8332470" y="2960370"/>
            <a:ext cx="2805430" cy="7867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852B2B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-120"/>
              </a:rPr>
              <a:t>会通</a:t>
            </a:r>
            <a:endParaRPr lang="zh-CN" altLang="en-US" sz="2000" dirty="0">
              <a:solidFill>
                <a:srgbClr val="852B2B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-120"/>
            </a:endParaRPr>
          </a:p>
        </p:txBody>
      </p:sp>
      <p:sp>
        <p:nvSpPr>
          <p:cNvPr id="17" name="Shape 7"/>
          <p:cNvSpPr/>
          <p:nvPr/>
        </p:nvSpPr>
        <p:spPr>
          <a:xfrm>
            <a:off x="-109220" y="219075"/>
            <a:ext cx="12375515" cy="861060"/>
          </a:xfrm>
          <a:prstGeom prst="rect">
            <a:avLst/>
          </a:prstGeom>
          <a:solidFill>
            <a:srgbClr val="6F7755">
              <a:alpha val="34902"/>
            </a:srgbClr>
          </a:solidFill>
        </p:spPr>
      </p:sp>
      <p:sp>
        <p:nvSpPr>
          <p:cNvPr id="18" name="Text 8"/>
          <p:cNvSpPr/>
          <p:nvPr/>
        </p:nvSpPr>
        <p:spPr>
          <a:xfrm>
            <a:off x="-109220" y="219075"/>
            <a:ext cx="12375515" cy="8610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9" name="Text 9"/>
          <p:cNvSpPr/>
          <p:nvPr/>
        </p:nvSpPr>
        <p:spPr>
          <a:xfrm>
            <a:off x="249555" y="342900"/>
            <a:ext cx="6636385" cy="627380"/>
          </a:xfrm>
          <a:prstGeom prst="rect">
            <a:avLst/>
          </a:prstGeom>
          <a:noFill/>
        </p:spPr>
        <p:txBody>
          <a:bodyPr wrap="square" lIns="91440" tIns="0" rIns="9144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600" dirty="0"/>
              <a:t>小结一下</a:t>
            </a:r>
            <a:endParaRPr lang="zh-CN" altLang="en-US" sz="3600" dirty="0"/>
          </a:p>
        </p:txBody>
      </p:sp>
      <p:sp>
        <p:nvSpPr>
          <p:cNvPr id="20" name="Shape 10"/>
          <p:cNvSpPr/>
          <p:nvPr/>
        </p:nvSpPr>
        <p:spPr>
          <a:xfrm>
            <a:off x="-109220" y="219075"/>
            <a:ext cx="238125" cy="861060"/>
          </a:xfrm>
          <a:prstGeom prst="rect">
            <a:avLst/>
          </a:prstGeom>
          <a:solidFill>
            <a:srgbClr val="A53835"/>
          </a:solidFill>
        </p:spPr>
      </p:sp>
      <p:sp>
        <p:nvSpPr>
          <p:cNvPr id="21" name="Text 11"/>
          <p:cNvSpPr/>
          <p:nvPr/>
        </p:nvSpPr>
        <p:spPr>
          <a:xfrm>
            <a:off x="-109220" y="219075"/>
            <a:ext cx="238125" cy="8610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12"/>
          <p:cNvSpPr/>
          <p:nvPr/>
        </p:nvSpPr>
        <p:spPr>
          <a:xfrm>
            <a:off x="12028805" y="219075"/>
            <a:ext cx="238125" cy="861060"/>
          </a:xfrm>
          <a:prstGeom prst="rect">
            <a:avLst/>
          </a:prstGeom>
          <a:solidFill>
            <a:srgbClr val="A53835"/>
          </a:solidFill>
        </p:spPr>
      </p:sp>
      <p:sp>
        <p:nvSpPr>
          <p:cNvPr id="23" name="Text 13"/>
          <p:cNvSpPr/>
          <p:nvPr/>
        </p:nvSpPr>
        <p:spPr>
          <a:xfrm>
            <a:off x="12028805" y="219075"/>
            <a:ext cx="238125" cy="8610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Text 14"/>
          <p:cNvSpPr/>
          <p:nvPr/>
        </p:nvSpPr>
        <p:spPr>
          <a:xfrm>
            <a:off x="2099310" y="2141855"/>
            <a:ext cx="739775" cy="5829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01</a:t>
            </a:r>
            <a:endParaRPr lang="en-US" sz="1600" dirty="0"/>
          </a:p>
        </p:txBody>
      </p:sp>
      <p:sp>
        <p:nvSpPr>
          <p:cNvPr id="25" name="Shape 15"/>
          <p:cNvSpPr/>
          <p:nvPr/>
        </p:nvSpPr>
        <p:spPr>
          <a:xfrm>
            <a:off x="2068830" y="1977390"/>
            <a:ext cx="814705" cy="814705"/>
          </a:xfrm>
          <a:prstGeom prst="ellipse">
            <a:avLst/>
          </a:prstGeom>
          <a:solidFill>
            <a:srgbClr val="000000">
              <a:alpha val="0"/>
            </a:srgbClr>
          </a:solidFill>
          <a:ln w="38100">
            <a:solidFill>
              <a:srgbClr val="9C2111"/>
            </a:solidFill>
            <a:prstDash val="solid"/>
          </a:ln>
        </p:spPr>
      </p:sp>
      <p:sp>
        <p:nvSpPr>
          <p:cNvPr id="26" name="Text 16"/>
          <p:cNvSpPr/>
          <p:nvPr/>
        </p:nvSpPr>
        <p:spPr>
          <a:xfrm>
            <a:off x="2068830" y="1977390"/>
            <a:ext cx="814705" cy="81470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7" name="Text 17"/>
          <p:cNvSpPr/>
          <p:nvPr/>
        </p:nvSpPr>
        <p:spPr>
          <a:xfrm>
            <a:off x="5721985" y="2113280"/>
            <a:ext cx="739775" cy="5829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02</a:t>
            </a:r>
            <a:endParaRPr lang="en-US" sz="1600" dirty="0"/>
          </a:p>
        </p:txBody>
      </p:sp>
      <p:sp>
        <p:nvSpPr>
          <p:cNvPr id="28" name="Shape 18"/>
          <p:cNvSpPr/>
          <p:nvPr/>
        </p:nvSpPr>
        <p:spPr>
          <a:xfrm>
            <a:off x="5691505" y="1948815"/>
            <a:ext cx="814705" cy="814705"/>
          </a:xfrm>
          <a:prstGeom prst="ellipse">
            <a:avLst/>
          </a:prstGeom>
          <a:solidFill>
            <a:srgbClr val="000000">
              <a:alpha val="0"/>
            </a:srgbClr>
          </a:solidFill>
          <a:ln w="38100">
            <a:solidFill>
              <a:srgbClr val="9C2111"/>
            </a:solidFill>
            <a:prstDash val="solid"/>
          </a:ln>
        </p:spPr>
      </p:sp>
      <p:sp>
        <p:nvSpPr>
          <p:cNvPr id="29" name="Text 19"/>
          <p:cNvSpPr/>
          <p:nvPr/>
        </p:nvSpPr>
        <p:spPr>
          <a:xfrm>
            <a:off x="5691505" y="1948815"/>
            <a:ext cx="814705" cy="81470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0" name="Text 20"/>
          <p:cNvSpPr/>
          <p:nvPr/>
        </p:nvSpPr>
        <p:spPr>
          <a:xfrm>
            <a:off x="9323705" y="2113280"/>
            <a:ext cx="739775" cy="5829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03</a:t>
            </a:r>
            <a:endParaRPr lang="en-US" sz="1600" dirty="0"/>
          </a:p>
        </p:txBody>
      </p:sp>
      <p:sp>
        <p:nvSpPr>
          <p:cNvPr id="31" name="Shape 21"/>
          <p:cNvSpPr/>
          <p:nvPr/>
        </p:nvSpPr>
        <p:spPr>
          <a:xfrm>
            <a:off x="9293225" y="1948815"/>
            <a:ext cx="814705" cy="814705"/>
          </a:xfrm>
          <a:prstGeom prst="ellipse">
            <a:avLst/>
          </a:prstGeom>
          <a:solidFill>
            <a:srgbClr val="000000">
              <a:alpha val="0"/>
            </a:srgbClr>
          </a:solidFill>
          <a:ln w="38100">
            <a:solidFill>
              <a:srgbClr val="9C2111"/>
            </a:solidFill>
            <a:prstDash val="solid"/>
          </a:ln>
        </p:spPr>
      </p:sp>
      <p:sp>
        <p:nvSpPr>
          <p:cNvPr id="32" name="Text 22"/>
          <p:cNvSpPr/>
          <p:nvPr/>
        </p:nvSpPr>
        <p:spPr>
          <a:xfrm>
            <a:off x="9293225" y="1948815"/>
            <a:ext cx="814705" cy="81470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33" name="Image 8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418286" y="4720937"/>
            <a:ext cx="10711600" cy="4419983"/>
          </a:xfrm>
          <a:prstGeom prst="rect">
            <a:avLst/>
          </a:prstGeom>
        </p:spPr>
      </p:pic>
      <p:pic>
        <p:nvPicPr>
          <p:cNvPr id="34" name="Image 9" descr="https://test-kimi-img.moonshot.cn/pub/slides/slides_tmpl/image/25-06-10-18:44:04-d140ot4h6th60oqvco70.png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-1073785" y="4305935"/>
            <a:ext cx="2557145" cy="255714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93140" y="3278505"/>
            <a:ext cx="30391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uFillTx/>
              </a:rPr>
              <a:t>快速浏览书籍整体内容，把握核心</a:t>
            </a:r>
            <a:r>
              <a:rPr lang="zh-CN" altLang="en-US" sz="2800" u="sng">
                <a:solidFill>
                  <a:srgbClr val="FF0000"/>
                </a:solidFill>
                <a:uFillTx/>
              </a:rPr>
              <a:t>主题、篇章结构</a:t>
            </a:r>
            <a:r>
              <a:rPr lang="zh-CN" altLang="en-US" sz="2800">
                <a:solidFill>
                  <a:schemeClr val="tx1"/>
                </a:solidFill>
                <a:uFillTx/>
              </a:rPr>
              <a:t>，建立对书籍的初步认知框架。</a:t>
            </a:r>
            <a:endParaRPr lang="zh-CN" altLang="en-US" sz="2800">
              <a:solidFill>
                <a:schemeClr val="tx1"/>
              </a:solidFill>
              <a:uFillTx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73270" y="3278505"/>
            <a:ext cx="308737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uFillTx/>
              </a:rPr>
              <a:t>针对重点章节、关键概念或疑难内容逐句逐段分析，</a:t>
            </a:r>
            <a:r>
              <a:rPr lang="zh-CN" altLang="en-US" sz="2800" u="sng">
                <a:solidFill>
                  <a:srgbClr val="FF0000"/>
                </a:solidFill>
                <a:uFillTx/>
              </a:rPr>
              <a:t>结合标注、笔记梳理逻辑脉络</a:t>
            </a:r>
            <a:r>
              <a:rPr lang="zh-CN" altLang="en-US" sz="2800">
                <a:uFillTx/>
              </a:rPr>
              <a:t>，深入理解内容细节与内涵。</a:t>
            </a:r>
            <a:endParaRPr lang="zh-CN" altLang="en-US" sz="2800">
              <a:uFillTx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107680" y="3278505"/>
            <a:ext cx="332803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uFillTx/>
              </a:rPr>
              <a:t>梳理阅读收获，通过总结感悟、撰写书评、分享观点或联系实际应用等方式，</a:t>
            </a:r>
            <a:r>
              <a:rPr lang="zh-CN" altLang="en-US" sz="2800" u="sng">
                <a:solidFill>
                  <a:srgbClr val="FF0000"/>
                </a:solidFill>
                <a:uFillTx/>
              </a:rPr>
              <a:t>将书中知识内化为自身认知</a:t>
            </a:r>
            <a:r>
              <a:rPr lang="zh-CN" altLang="en-US" sz="2800">
                <a:uFillTx/>
              </a:rPr>
              <a:t>，完成阅读闭环。</a:t>
            </a:r>
            <a:endParaRPr lang="zh-CN" altLang="en-US" sz="2800">
              <a:uFillTx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4:51-d140p8sh6th60oqvcok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7-d140orch6th60oqvco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40" y="1077595"/>
            <a:ext cx="342900" cy="34988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3-d140onsh6th60oqvcnt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080" y="0"/>
            <a:ext cx="12192000" cy="685800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6-10-18:44:16-d140p04h6th60oqvcobg.png"/>
          <p:cNvPicPr>
            <a:picLocks noChangeAspect="1"/>
          </p:cNvPicPr>
          <p:nvPr/>
        </p:nvPicPr>
        <p:blipFill>
          <a:blip r:embed="rId4"/>
          <a:srcRect t="5" b="5"/>
          <a:stretch>
            <a:fillRect/>
          </a:stretch>
        </p:blipFill>
        <p:spPr>
          <a:xfrm flipH="1">
            <a:off x="-108585" y="-12700"/>
            <a:ext cx="6089650" cy="6858000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6-10-18:43:45-d140ooch6th60oqvcnu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54" y="1067531"/>
            <a:ext cx="2762850" cy="2613384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6-10-18:43:57-d140orch6th60oqvco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107" y="139830"/>
            <a:ext cx="1070407" cy="10125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537700" y="466090"/>
            <a:ext cx="1099820" cy="6325870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5400" dirty="0">
                <a:solidFill>
                  <a:srgbClr val="73654D"/>
                </a:solidFill>
                <a:latin typeface="苏新诗古印宋简" pitchFamily="34" charset="0"/>
                <a:ea typeface="苏新诗古印宋简" pitchFamily="34" charset="-122"/>
                <a:cs typeface="苏新诗古印宋简" pitchFamily="34" charset="-120"/>
              </a:rPr>
              <a:t>感谢您的观看</a:t>
            </a:r>
            <a:endParaRPr lang="en-US" sz="1600" dirty="0"/>
          </a:p>
        </p:txBody>
      </p:sp>
      <p:pic>
        <p:nvPicPr>
          <p:cNvPr id="9" name="Image 6" descr="https://test-kimi-img.moonshot.cn/pub/slides/slides_tmpl/image/25-06-10-18:43:45-d140ooch6th60oqvcnt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638" y="1095034"/>
            <a:ext cx="1920387" cy="1816497"/>
          </a:xfrm>
          <a:prstGeom prst="rect">
            <a:avLst/>
          </a:prstGeom>
        </p:spPr>
      </p:pic>
      <p:sp>
        <p:nvSpPr>
          <p:cNvPr id="13" name="Shape 4"/>
          <p:cNvSpPr/>
          <p:nvPr/>
        </p:nvSpPr>
        <p:spPr>
          <a:xfrm>
            <a:off x="11776075" y="2432917"/>
            <a:ext cx="468000" cy="12700"/>
          </a:xfrm>
          <a:prstGeom prst="curvedConnector3">
            <a:avLst>
              <a:gd name="adj1" fmla="val 61770"/>
            </a:avLst>
          </a:prstGeom>
          <a:noFill/>
          <a:ln w="38100">
            <a:solidFill>
              <a:srgbClr val="594529"/>
            </a:solidFill>
            <a:prstDash val="solid"/>
            <a:headEnd type="none"/>
            <a:tailEnd type="none"/>
          </a:ln>
        </p:spPr>
      </p:sp>
      <p:sp>
        <p:nvSpPr>
          <p:cNvPr id="14" name="Shape 5"/>
          <p:cNvSpPr/>
          <p:nvPr/>
        </p:nvSpPr>
        <p:spPr>
          <a:xfrm flipV="1">
            <a:off x="11776075" y="4356310"/>
            <a:ext cx="487261" cy="31531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594529"/>
            </a:solidFill>
            <a:prstDash val="solid"/>
            <a:headEnd type="none"/>
            <a:tailEnd type="none"/>
          </a:ln>
        </p:spPr>
      </p:sp>
      <p:sp>
        <p:nvSpPr>
          <p:cNvPr id="15" name="Shape 6"/>
          <p:cNvSpPr/>
          <p:nvPr/>
        </p:nvSpPr>
        <p:spPr>
          <a:xfrm>
            <a:off x="11776075" y="6279703"/>
            <a:ext cx="468000" cy="127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594529"/>
            </a:solidFill>
            <a:prstDash val="solid"/>
            <a:headEnd type="none"/>
            <a:tailEnd type="none"/>
          </a:ln>
        </p:spPr>
      </p:sp>
      <p:sp>
        <p:nvSpPr>
          <p:cNvPr id="16" name="Shape 7"/>
          <p:cNvSpPr/>
          <p:nvPr/>
        </p:nvSpPr>
        <p:spPr>
          <a:xfrm>
            <a:off x="12240026" y="-12587"/>
            <a:ext cx="46621" cy="6880634"/>
          </a:xfrm>
          <a:custGeom>
            <a:avLst/>
            <a:gdLst/>
            <a:ahLst/>
            <a:cxnLst/>
            <a:rect l="l" t="t" r="r" b="b"/>
            <a:pathLst>
              <a:path w="46621" h="6880634">
                <a:moveTo>
                  <a:pt x="9839" y="0"/>
                </a:moveTo>
                <a:cubicBezTo>
                  <a:pt x="14437" y="188613"/>
                  <a:pt x="19035" y="377227"/>
                  <a:pt x="19035" y="570368"/>
                </a:cubicBezTo>
                <a:cubicBezTo>
                  <a:pt x="19035" y="763509"/>
                  <a:pt x="9839" y="961177"/>
                  <a:pt x="9839" y="1158844"/>
                </a:cubicBezTo>
                <a:cubicBezTo>
                  <a:pt x="9839" y="1356511"/>
                  <a:pt x="20568" y="1542107"/>
                  <a:pt x="19035" y="1756372"/>
                </a:cubicBezTo>
                <a:cubicBezTo>
                  <a:pt x="17502" y="1970637"/>
                  <a:pt x="-3954" y="2169814"/>
                  <a:pt x="644" y="2444436"/>
                </a:cubicBezTo>
                <a:cubicBezTo>
                  <a:pt x="5242" y="2719058"/>
                  <a:pt x="42023" y="3001224"/>
                  <a:pt x="46621" y="3404103"/>
                </a:cubicBezTo>
                <a:cubicBezTo>
                  <a:pt x="51219" y="3806982"/>
                  <a:pt x="32828" y="4282289"/>
                  <a:pt x="28230" y="4861711"/>
                </a:cubicBezTo>
                <a:cubicBezTo>
                  <a:pt x="23632" y="5441133"/>
                  <a:pt x="21333" y="6160883"/>
                  <a:pt x="19035" y="6880634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594529"/>
            </a:solidFill>
            <a:prstDash val="solid"/>
          </a:ln>
        </p:spPr>
      </p:sp>
      <p:sp>
        <p:nvSpPr>
          <p:cNvPr id="17" name="Text 8"/>
          <p:cNvSpPr/>
          <p:nvPr/>
        </p:nvSpPr>
        <p:spPr>
          <a:xfrm>
            <a:off x="12240026" y="-12587"/>
            <a:ext cx="46621" cy="6880634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9"/>
          <p:cNvSpPr/>
          <p:nvPr/>
        </p:nvSpPr>
        <p:spPr>
          <a:xfrm>
            <a:off x="11776075" y="984362"/>
            <a:ext cx="468000" cy="127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594529"/>
            </a:solidFill>
            <a:prstDash val="solid"/>
            <a:headEnd type="none"/>
            <a:tailEnd type="none"/>
          </a:ln>
        </p:spPr>
      </p:sp>
      <p:pic>
        <p:nvPicPr>
          <p:cNvPr id="19" name="图片 18" descr="屏幕截图 2025-08-27 1042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600" y="4049395"/>
            <a:ext cx="4364355" cy="173037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4679950" y="3708400"/>
            <a:ext cx="4860290" cy="2365375"/>
          </a:xfrm>
          <a:prstGeom prst="roundRect">
            <a:avLst/>
          </a:prstGeom>
          <a:solidFill>
            <a:schemeClr val="bg2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858385" y="6211570"/>
            <a:ext cx="4433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highlight>
                  <a:srgbClr val="00FFFF"/>
                </a:highlight>
              </a:rPr>
              <a:t>快来关注我们的公众号吧！</a:t>
            </a:r>
            <a:endParaRPr lang="zh-CN" altLang="en-US" sz="2800">
              <a:highlight>
                <a:srgbClr val="00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220" y="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82990" y="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02330" y="280162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3182620" y="2507615"/>
            <a:ext cx="9491345" cy="135699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 rot="20640000">
            <a:off x="767715" y="320675"/>
            <a:ext cx="37884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rgbClr val="FF0000"/>
                </a:solidFill>
              </a:rPr>
              <a:t>困扰？</a:t>
            </a:r>
            <a:endParaRPr lang="zh-CN" altLang="en-US" sz="66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59305" y="2000885"/>
            <a:ext cx="24847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/>
              <a:t>读不完</a:t>
            </a:r>
            <a:endParaRPr lang="zh-CN" altLang="en-US" sz="6000"/>
          </a:p>
          <a:p>
            <a:endParaRPr lang="zh-CN" altLang="en-US" sz="4000"/>
          </a:p>
          <a:p>
            <a:endParaRPr lang="zh-CN" altLang="en-US" sz="4000"/>
          </a:p>
          <a:p>
            <a:endParaRPr lang="zh-CN" altLang="en-US" sz="4000"/>
          </a:p>
        </p:txBody>
      </p:sp>
      <p:sp>
        <p:nvSpPr>
          <p:cNvPr id="16" name="文本框 15"/>
          <p:cNvSpPr txBox="1"/>
          <p:nvPr/>
        </p:nvSpPr>
        <p:spPr>
          <a:xfrm>
            <a:off x="3942715" y="3598545"/>
            <a:ext cx="36601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6000"/>
              <a:t>记不住</a:t>
            </a:r>
            <a:endParaRPr lang="zh-CN" altLang="en-US" sz="6000"/>
          </a:p>
        </p:txBody>
      </p:sp>
      <p:sp>
        <p:nvSpPr>
          <p:cNvPr id="17" name="文本框 16"/>
          <p:cNvSpPr txBox="1"/>
          <p:nvPr/>
        </p:nvSpPr>
        <p:spPr>
          <a:xfrm>
            <a:off x="6924040" y="5112385"/>
            <a:ext cx="28809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6000"/>
              <a:t>用不上！</a:t>
            </a:r>
            <a:endParaRPr lang="zh-CN" alt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315" y="-28575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21311" y="428596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82990" y="0"/>
            <a:ext cx="356616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3182620" y="2507615"/>
            <a:ext cx="9491345" cy="135699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pic>
        <p:nvPicPr>
          <p:cNvPr id="14" name="图片 13" descr="屏幕截图 2025-08-27 1045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15" y="-55245"/>
            <a:ext cx="5276850" cy="6911340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>
            <a:off x="4769485" y="3182620"/>
            <a:ext cx="1999615" cy="45847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713980" y="831850"/>
            <a:ext cx="163893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黑体" panose="02010609060101010101" charset="-122"/>
                <a:ea typeface="黑体" panose="02010609060101010101" charset="-122"/>
              </a:rPr>
              <a:t>三</a:t>
            </a:r>
            <a:endParaRPr lang="zh-CN" altLang="en-US" sz="60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6000">
                <a:latin typeface="黑体" panose="02010609060101010101" charset="-122"/>
                <a:ea typeface="黑体" panose="02010609060101010101" charset="-122"/>
              </a:rPr>
              <a:t>步读书法</a:t>
            </a:r>
            <a:endParaRPr lang="zh-CN" altLang="en-US" sz="6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rot="21000000">
            <a:off x="4365625" y="535940"/>
            <a:ext cx="6305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百科全书式</a:t>
            </a:r>
            <a:endParaRPr lang="zh-CN" altLang="en-US" sz="480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5" grpId="0" animBg="1"/>
      <p:bldP spid="15" grpId="1" animBg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43-d140onsh6th60oqvcnt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720" y="-12065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487486" y="1494857"/>
            <a:ext cx="0" cy="3234081"/>
          </a:xfrm>
          <a:prstGeom prst="line">
            <a:avLst/>
          </a:prstGeom>
          <a:noFill/>
          <a:ln w="6350">
            <a:solidFill>
              <a:srgbClr val="B9AE9D"/>
            </a:solidFill>
            <a:prstDash val="solid"/>
            <a:headEnd type="none"/>
            <a:tailEnd type="none"/>
          </a:ln>
        </p:spPr>
      </p:sp>
      <p:sp>
        <p:nvSpPr>
          <p:cNvPr id="4" name="Text 1"/>
          <p:cNvSpPr/>
          <p:nvPr/>
        </p:nvSpPr>
        <p:spPr>
          <a:xfrm>
            <a:off x="8240586" y="1694722"/>
            <a:ext cx="1845945" cy="6324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ctr">
              <a:lnSpc>
                <a:spcPct val="110000"/>
              </a:lnSpc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263457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第一步</a:t>
            </a:r>
            <a:endParaRPr lang="zh-CN" altLang="en-US" sz="3200" dirty="0">
              <a:solidFill>
                <a:srgbClr val="263457"/>
              </a:solidFill>
              <a:latin typeface="思源宋体" panose="02020500000000000000" pitchFamily="34" charset="-122"/>
              <a:ea typeface="思源宋体" panose="02020500000000000000" pitchFamily="34" charset="-122"/>
              <a:cs typeface="思源宋体" panose="02020500000000000000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742470" y="2587816"/>
            <a:ext cx="822325" cy="2613388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zh-CN" altLang="en-US" sz="3200" dirty="0"/>
              <a:t>鸟</a:t>
            </a:r>
            <a:r>
              <a:rPr lang="en-US" altLang="zh-CN" sz="3200" dirty="0"/>
              <a:t> </a:t>
            </a:r>
            <a:r>
              <a:rPr lang="zh-CN" altLang="en-US" sz="3200" dirty="0"/>
              <a:t>瞰</a:t>
            </a:r>
            <a:endParaRPr lang="zh-CN" altLang="en-US" sz="3200" dirty="0"/>
          </a:p>
        </p:txBody>
      </p:sp>
      <p:sp>
        <p:nvSpPr>
          <p:cNvPr id="7" name="Shape 4"/>
          <p:cNvSpPr/>
          <p:nvPr/>
        </p:nvSpPr>
        <p:spPr>
          <a:xfrm>
            <a:off x="4211985" y="1494857"/>
            <a:ext cx="0" cy="3234081"/>
          </a:xfrm>
          <a:prstGeom prst="line">
            <a:avLst/>
          </a:prstGeom>
          <a:noFill/>
          <a:ln w="6350">
            <a:solidFill>
              <a:srgbClr val="B9AE9D"/>
            </a:solidFill>
            <a:prstDash val="solid"/>
            <a:headEnd type="none"/>
            <a:tailEnd type="none"/>
          </a:ln>
        </p:spPr>
      </p:sp>
      <p:pic>
        <p:nvPicPr>
          <p:cNvPr id="8" name="Image 1" descr="https://test-kimi-img.moonshot.cn/pub/slides/slides_tmpl/image/25-06-10-18:43:45-d140ooch6th60oqvcnv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672" y="2158338"/>
            <a:ext cx="1847244" cy="37486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08812" y="1339407"/>
            <a:ext cx="1013460" cy="5506721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5400" b="1" dirty="0">
                <a:latin typeface="黑体" panose="02010609060101010101" charset="-122"/>
                <a:ea typeface="黑体" panose="02010609060101010101" charset="-122"/>
              </a:rPr>
              <a:t>三步读书法</a:t>
            </a:r>
            <a:endParaRPr lang="zh-CN" altLang="en-US" sz="5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073015" y="1694815"/>
            <a:ext cx="1954530" cy="6324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ctr">
              <a:lnSpc>
                <a:spcPct val="110000"/>
              </a:lnSpc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263457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第二步</a:t>
            </a:r>
            <a:endParaRPr lang="zh-CN" altLang="en-US" sz="3200" dirty="0">
              <a:solidFill>
                <a:srgbClr val="263457"/>
              </a:solidFill>
              <a:latin typeface="思源宋体" panose="02020500000000000000" pitchFamily="34" charset="-122"/>
              <a:ea typeface="思源宋体" panose="02020500000000000000" pitchFamily="34" charset="-122"/>
              <a:cs typeface="思源宋体" panose="02020500000000000000" pitchFamily="34" charset="-120"/>
            </a:endParaRPr>
          </a:p>
        </p:txBody>
      </p:sp>
      <p:pic>
        <p:nvPicPr>
          <p:cNvPr id="16" name="Image 2" descr="https://test-kimi-img.moonshot.cn/pub/slides/slides_tmpl/image/25-06-10-18:43:45-d140ooch6th60oqvcnv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205" y="4197323"/>
            <a:ext cx="1847244" cy="374868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479550" y="1671320"/>
            <a:ext cx="2305050" cy="6324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263457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第</a:t>
            </a:r>
            <a:r>
              <a:rPr lang="zh-CN" altLang="en-US" sz="3200" dirty="0">
                <a:solidFill>
                  <a:srgbClr val="263457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三步</a:t>
            </a:r>
            <a:endParaRPr lang="zh-CN" altLang="en-US" sz="3200" dirty="0">
              <a:solidFill>
                <a:srgbClr val="263457"/>
              </a:solidFill>
              <a:latin typeface="思源宋体" panose="02020500000000000000" pitchFamily="34" charset="-122"/>
              <a:ea typeface="思源宋体" panose="02020500000000000000" pitchFamily="34" charset="-122"/>
              <a:cs typeface="思源宋体" panose="02020500000000000000" pitchFamily="34" charset="-120"/>
            </a:endParaRPr>
          </a:p>
        </p:txBody>
      </p:sp>
      <p:pic>
        <p:nvPicPr>
          <p:cNvPr id="20" name="Image 3" descr="https://test-kimi-img.moonshot.cn/pub/slides/slides_tmpl/image/25-06-10-18:43:45-d140ooch6th60oqvcnv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775" y="5373978"/>
            <a:ext cx="1847244" cy="374868"/>
          </a:xfrm>
          <a:prstGeom prst="rect">
            <a:avLst/>
          </a:prstGeom>
        </p:spPr>
      </p:pic>
      <p:pic>
        <p:nvPicPr>
          <p:cNvPr id="21" name="Image 4" descr="https://test-kimi-img.moonshot.cn/pub/slides/slides_tmpl/image/25-06-10-18:43:45-d140ooch6th60oqvcnv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40" y="710538"/>
            <a:ext cx="1847244" cy="374868"/>
          </a:xfrm>
          <a:prstGeom prst="rect">
            <a:avLst/>
          </a:prstGeom>
        </p:spPr>
      </p:pic>
      <p:pic>
        <p:nvPicPr>
          <p:cNvPr id="22" name="Image 5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" y="2540"/>
            <a:ext cx="61341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748655" y="2473325"/>
            <a:ext cx="43180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3200" dirty="0"/>
              <a:t>解剖</a:t>
            </a:r>
            <a:endParaRPr lang="zh-CN" altLang="en-US" sz="3200" dirty="0"/>
          </a:p>
        </p:txBody>
      </p:sp>
      <p:sp>
        <p:nvSpPr>
          <p:cNvPr id="24" name="文本框 23"/>
          <p:cNvSpPr txBox="1"/>
          <p:nvPr/>
        </p:nvSpPr>
        <p:spPr>
          <a:xfrm>
            <a:off x="2313940" y="2533015"/>
            <a:ext cx="79692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3200" dirty="0"/>
              <a:t>会通</a:t>
            </a:r>
            <a:endParaRPr lang="zh-CN" altLang="en-US" sz="3200" dirty="0"/>
          </a:p>
        </p:txBody>
      </p:sp>
      <p:sp>
        <p:nvSpPr>
          <p:cNvPr id="25" name="Shape 4"/>
          <p:cNvSpPr/>
          <p:nvPr/>
        </p:nvSpPr>
        <p:spPr>
          <a:xfrm>
            <a:off x="10508010" y="1494857"/>
            <a:ext cx="0" cy="3234081"/>
          </a:xfrm>
          <a:prstGeom prst="line">
            <a:avLst/>
          </a:prstGeom>
          <a:noFill/>
          <a:ln w="6350">
            <a:solidFill>
              <a:srgbClr val="B9AE9D"/>
            </a:solidFill>
            <a:prstDash val="solid"/>
            <a:headEnd type="none"/>
            <a:tailEnd type="none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220" y="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82990" y="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600" dirty="0">
                <a:solidFill>
                  <a:srgbClr val="A53835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第一步：鸟瞰</a:t>
            </a:r>
            <a:endParaRPr lang="en-US" sz="1600" dirty="0"/>
          </a:p>
        </p:txBody>
      </p:sp>
      <p:sp>
        <p:nvSpPr>
          <p:cNvPr id="6" name="Shape 1"/>
          <p:cNvSpPr/>
          <p:nvPr/>
        </p:nvSpPr>
        <p:spPr>
          <a:xfrm>
            <a:off x="796925" y="2237105"/>
            <a:ext cx="1932940" cy="1932940"/>
          </a:xfrm>
          <a:prstGeom prst="ellipse">
            <a:avLst/>
          </a:prstGeom>
          <a:solidFill>
            <a:srgbClr val="000000">
              <a:alpha val="0"/>
            </a:srgbClr>
          </a:solidFill>
          <a:ln w="38100">
            <a:solidFill>
              <a:srgbClr val="9C2111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005205" y="2542540"/>
            <a:ext cx="1862455" cy="1322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000" dirty="0">
                <a:solidFill>
                  <a:srgbClr val="73654D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solidFill>
            <a:srgbClr val="A53835"/>
          </a:solidFill>
        </p:spPr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3182620" y="2507615"/>
            <a:ext cx="9491345" cy="1356995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73654D"/>
            </a:soli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3182620" y="2507615"/>
            <a:ext cx="9491345" cy="135699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6-10-18:43:51-d140opsh6th60oqvco1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"/>
            <a:ext cx="1237615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0701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82990" y="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6395" y="-3810"/>
            <a:ext cx="4109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第一步</a:t>
            </a:r>
            <a:r>
              <a:rPr lang="en-US" altLang="zh-CN" sz="3600"/>
              <a:t>-</a:t>
            </a:r>
            <a:r>
              <a:rPr lang="zh-CN" altLang="en-US" sz="3600"/>
              <a:t>鸟瞰</a:t>
            </a:r>
            <a:endParaRPr lang="zh-CN" altLang="en-US" sz="3600"/>
          </a:p>
        </p:txBody>
      </p:sp>
      <p:pic>
        <p:nvPicPr>
          <p:cNvPr id="16" name="图片 15" descr="生成梁启超肖像"/>
          <p:cNvPicPr>
            <a:picLocks noChangeAspect="1"/>
          </p:cNvPicPr>
          <p:nvPr/>
        </p:nvPicPr>
        <p:blipFill>
          <a:blip r:embed="rId5"/>
          <a:srcRect r="-103" b="8083"/>
          <a:stretch>
            <a:fillRect/>
          </a:stretch>
        </p:blipFill>
        <p:spPr>
          <a:xfrm>
            <a:off x="146685" y="914400"/>
            <a:ext cx="8047355" cy="4910455"/>
          </a:xfrm>
          <a:prstGeom prst="rect">
            <a:avLst/>
          </a:prstGeom>
        </p:spPr>
      </p:pic>
      <p:pic>
        <p:nvPicPr>
          <p:cNvPr id="15" name="图片 14" descr="jimeng-2025-08-27-5611-给我生成一个迷宫的鸟瞰图"/>
          <p:cNvPicPr>
            <a:picLocks noChangeAspect="1"/>
          </p:cNvPicPr>
          <p:nvPr/>
        </p:nvPicPr>
        <p:blipFill>
          <a:blip r:embed="rId6"/>
          <a:srcRect l="-208" t="7633" r="1992" b="13081"/>
          <a:stretch>
            <a:fillRect/>
          </a:stretch>
        </p:blipFill>
        <p:spPr>
          <a:xfrm>
            <a:off x="4476115" y="943610"/>
            <a:ext cx="7573010" cy="4852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5840" y="-381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3630" y="5782945"/>
            <a:ext cx="9432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鸟瞰 = 看目录、序言→知其概貌，明其结构。</a:t>
            </a:r>
            <a:endParaRPr lang="zh-CN" altLang="en-US" sz="3600" b="1"/>
          </a:p>
        </p:txBody>
      </p:sp>
      <p:pic>
        <p:nvPicPr>
          <p:cNvPr id="9" name="图片 8" descr="生成梁启超肖像 (1)"/>
          <p:cNvPicPr>
            <a:picLocks noChangeAspect="1"/>
          </p:cNvPicPr>
          <p:nvPr/>
        </p:nvPicPr>
        <p:blipFill>
          <a:blip r:embed="rId4"/>
          <a:srcRect l="3286" t="9750" r="4195" b="11907"/>
          <a:stretch>
            <a:fillRect/>
          </a:stretch>
        </p:blipFill>
        <p:spPr>
          <a:xfrm>
            <a:off x="934085" y="-48260"/>
            <a:ext cx="11257915" cy="69024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34085" y="-3810"/>
            <a:ext cx="11257915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420745" y="1151255"/>
            <a:ext cx="644906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3600"/>
              <a:t>读书前要先对书籍进行简单粗略的阅读，通过阅读书的</a:t>
            </a:r>
            <a:r>
              <a:rPr lang="zh-CN" altLang="en-US" sz="3600" u="heavy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序言、简介、作者介绍、创作背景</a:t>
            </a:r>
            <a:r>
              <a:rPr lang="zh-CN" altLang="en-US" sz="3600"/>
              <a:t>等，快速地实现对全书的浏览，从而整体上把握这本书。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test-kimi-img.moonshot.cn/pub/slides/slides_tmpl/image/25-06-10-18:43:54-d140oqkh6th60oqvco1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75591" y="4368512"/>
            <a:ext cx="10711600" cy="4419983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6-10-18:43:45-d140ooch6th60oqvcn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5840" y="-3810"/>
            <a:ext cx="356616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420745" y="2797810"/>
            <a:ext cx="9749790" cy="12547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96925" y="2237105"/>
            <a:ext cx="1932940" cy="19329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3182600" y="2507490"/>
            <a:ext cx="237852" cy="13568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test-kimi-img.moonshot.cn/pub/slides/slides_tmpl/image/25-06-10-18:43:45-d140ooch6th60oqvcnu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" y="2540"/>
            <a:ext cx="61341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3630" y="5782945"/>
            <a:ext cx="9432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鸟瞰 = 看目录、序言→知其概貌，明其结构。</a:t>
            </a:r>
            <a:endParaRPr lang="zh-CN" altLang="en-US" sz="3600" b="1"/>
          </a:p>
        </p:txBody>
      </p:sp>
      <p:pic>
        <p:nvPicPr>
          <p:cNvPr id="9" name="图片 8" descr="生成梁启超肖像 (1)"/>
          <p:cNvPicPr>
            <a:picLocks noChangeAspect="1"/>
          </p:cNvPicPr>
          <p:nvPr/>
        </p:nvPicPr>
        <p:blipFill>
          <a:blip r:embed="rId4"/>
          <a:srcRect l="3286" t="9750" r="4195" b="11907"/>
          <a:stretch>
            <a:fillRect/>
          </a:stretch>
        </p:blipFill>
        <p:spPr>
          <a:xfrm>
            <a:off x="934085" y="-48260"/>
            <a:ext cx="11257915" cy="69024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34085" y="-3810"/>
            <a:ext cx="11257915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20695" y="448945"/>
            <a:ext cx="744156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3600">
                <a:sym typeface="+mn-ea"/>
              </a:rPr>
              <a:t>比如我们要读《红楼梦》。鸟瞰阶段，我们不是直接扎进</a:t>
            </a:r>
            <a:r>
              <a:rPr lang="en-US" altLang="zh-CN" sz="3600">
                <a:sym typeface="+mn-ea"/>
              </a:rPr>
              <a:t>“</a:t>
            </a:r>
            <a:r>
              <a:rPr lang="zh-CN" altLang="en-US" sz="3600">
                <a:sym typeface="+mn-ea"/>
              </a:rPr>
              <a:t>林黛玉进贾府</a:t>
            </a:r>
            <a:r>
              <a:rPr lang="en-US" altLang="zh-CN" sz="3600">
                <a:sym typeface="+mn-ea"/>
              </a:rPr>
              <a:t>”</a:t>
            </a:r>
            <a:r>
              <a:rPr lang="zh-CN" altLang="en-US" sz="3600">
                <a:sym typeface="+mn-ea"/>
              </a:rPr>
              <a:t>的细节里，</a:t>
            </a:r>
            <a:r>
              <a:rPr lang="zh-CN" altLang="en-US" sz="3600" u="sng">
                <a:sym typeface="+mn-ea"/>
              </a:rPr>
              <a:t>而是先看目录</a:t>
            </a:r>
            <a:r>
              <a:rPr lang="zh-CN" altLang="en-US" sz="3600">
                <a:sym typeface="+mn-ea"/>
              </a:rPr>
              <a:t>，知道它大概有 120 回，前五回是总纲，中间讲家族兴衰和爱情故事，最后是结局。</a:t>
            </a:r>
            <a:endParaRPr lang="zh-CN" altLang="en-US" sz="3600"/>
          </a:p>
          <a:p>
            <a:pPr algn="ctr" fontAlgn="auto">
              <a:lnSpc>
                <a:spcPct val="150000"/>
              </a:lnSpc>
            </a:pPr>
            <a:endParaRPr lang="zh-CN" altLang="en-US" sz="3600"/>
          </a:p>
        </p:txBody>
      </p:sp>
      <p:sp>
        <p:nvSpPr>
          <p:cNvPr id="2" name="文本框 1"/>
          <p:cNvSpPr txBox="1"/>
          <p:nvPr/>
        </p:nvSpPr>
        <p:spPr>
          <a:xfrm>
            <a:off x="2232025" y="5629275"/>
            <a:ext cx="9326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鸟瞰 = 看目录、序言→知其概貌，明其结构</a:t>
            </a:r>
            <a:endParaRPr lang="zh-CN" alt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490}"/>
</p:tagLst>
</file>

<file path=ppt/tags/tag2.xml><?xml version="1.0" encoding="utf-8"?>
<p:tagLst xmlns:p="http://schemas.openxmlformats.org/presentationml/2006/main">
  <p:tag name="COMMONDATA" val="eyJoZGlkIjoiZTI1ZjczYjM0ZGIxYzk1YzQ2MGVhMGY1MWNmNjRhOTEifQ==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1259</Words>
  <Application>WPS 演示</Application>
  <PresentationFormat>On-screen Show (16:9)</PresentationFormat>
  <Paragraphs>179</Paragraphs>
  <Slides>23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MiSans</vt:lpstr>
      <vt:lpstr>MiSans</vt:lpstr>
      <vt:lpstr>Calibri</vt:lpstr>
      <vt:lpstr>Calibri</vt:lpstr>
      <vt:lpstr>Calibri</vt:lpstr>
      <vt:lpstr>黑体</vt:lpstr>
      <vt:lpstr>思源宋体</vt:lpstr>
      <vt:lpstr>思源宋体</vt:lpstr>
      <vt:lpstr>微软雅黑</vt:lpstr>
      <vt:lpstr>Arial Unicode MS</vt:lpstr>
      <vt:lpstr>等线</vt:lpstr>
      <vt:lpstr>苏新诗古印宋简</vt:lpstr>
      <vt:lpstr>苏新诗古印宋简</vt:lpstr>
      <vt:lpstr>苏新诗古印宋简</vt:lpstr>
      <vt:lpstr>Custom Theme</vt:lpstr>
      <vt:lpstr>1_Custom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梁启超“三步精读术”</dc:title>
  <dc:creator>Kimi</dc:creator>
  <dc:subject>梁启超“三步精读术”</dc:subject>
  <cp:lastModifiedBy>星空</cp:lastModifiedBy>
  <cp:revision>34</cp:revision>
  <dcterms:created xsi:type="dcterms:W3CDTF">2025-08-27T02:25:00Z</dcterms:created>
  <dcterms:modified xsi:type="dcterms:W3CDTF">2025-09-04T11:28:36Z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{"Label":"梁启超“三步精读术”","ContentProducer":"001191110108MACG2KBH8F10000","ProduceID":"sOblsrOlRBB9cKO15-qkz","ReservedCode1":"","ContentPropagator":"001191110108MACG2KBH8F20000","PropagateID":"sOblsrOlRBB9cKO15-qkz","ReservedCode2":""}</vt:lpwstr>
  </property>
  <property fmtid="{D5CDD505-2E9C-101B-9397-08002B2CF9AE}" pid="3" name="ICV">
    <vt:lpwstr>C5C6CBD57D1C449C8A83EA0529673C19</vt:lpwstr>
  </property>
  <property fmtid="{D5CDD505-2E9C-101B-9397-08002B2CF9AE}" pid="4" name="KSOProductBuildVer">
    <vt:lpwstr>2052-11.1.0.12165</vt:lpwstr>
  </property>
</Properties>
</file>